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466" r:id="rId5"/>
    <p:sldId id="2452" r:id="rId6"/>
    <p:sldId id="2472" r:id="rId7"/>
    <p:sldId id="2504" r:id="rId8"/>
    <p:sldId id="2494" r:id="rId9"/>
    <p:sldId id="2498" r:id="rId10"/>
    <p:sldId id="2478" r:id="rId11"/>
    <p:sldId id="2481" r:id="rId12"/>
    <p:sldId id="2493" r:id="rId13"/>
    <p:sldId id="28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D81879-943C-6C6E-C120-558CC476326A}" name="Bailey, Brittnay D (EED)" initials="BB" userId="S::brittnay.bailey@alaska.gov::21c444e3-823c-44a2-b05f-7ec6fa55f835" providerId="AD"/>
  <p188:author id="{F61814B6-9797-654C-5300-CC1C4403312D}" name="Fishel, Sharon J (EED)" initials="F(" userId="S::sharon.fishel@alaska.gov::aecf082c-1ae9-4f7b-8a4d-efee800471e2" providerId="AD"/>
  <p188:author id="{026AF2B7-8467-E479-5371-B0C3FF0EDF59}" name="Sidmore, Pat W (EED)" initials="" userId="S::pat.sidmore@alaska.gov::7af26ae7-e4c8-4a24-a845-534e9b3f4f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D3982-C023-4173-A3B8-104001443B21}" v="3" dt="2025-07-16T23:07:49.656"/>
    <p1510:client id="{7C417557-3B10-4B66-BE68-53C6F5AF7552}" v="28" dt="2025-07-16T00:00:22.180"/>
    <p1510:client id="{9562D859-D9EF-4C07-78D4-BCD8CDC25CA9}" v="2" dt="2025-07-15T23:51:08.440"/>
    <p1510:client id="{B81955E4-053B-4559-84CB-968D017EA68F}" v="37" dt="2025-07-16T18:57:55.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29" autoAdjust="0"/>
  </p:normalViewPr>
  <p:slideViewPr>
    <p:cSldViewPr snapToGrid="0">
      <p:cViewPr varScale="1">
        <p:scale>
          <a:sx n="96" d="100"/>
          <a:sy n="96" d="100"/>
        </p:scale>
        <p:origin x="111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2200" b="1" dirty="0">
              <a:ln>
                <a:noFill/>
              </a:ln>
              <a:latin typeface="+mn-lt"/>
              <a:cs typeface="Rockwell"/>
            </a:rPr>
            <a:t>Myths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dirty="0">
              <a:solidFill>
                <a:schemeClr val="accent1">
                  <a:lumMod val="50000"/>
                </a:schemeClr>
              </a:solidFill>
              <a:latin typeface="+mn-lt"/>
              <a:cs typeface="Gill Sans MT"/>
            </a:rPr>
            <a:t>Absences are only  a problem if they are unexcused</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942E7B9F-0ED8-5E47-810B-1787EDA77051}">
      <dgm:prSet phldrT="[Text]"/>
      <dgm:spPr>
        <a:solidFill>
          <a:schemeClr val="bg1">
            <a:lumMod val="85000"/>
            <a:alpha val="90000"/>
          </a:schemeClr>
        </a:solidFill>
        <a:ln>
          <a:noFill/>
        </a:ln>
      </dgm:spPr>
      <dgm:t>
        <a:bodyPr/>
        <a:lstStyle/>
        <a:p>
          <a:r>
            <a:rPr lang="en-US" b="0" dirty="0">
              <a:solidFill>
                <a:schemeClr val="accent1">
                  <a:lumMod val="50000"/>
                </a:schemeClr>
              </a:solidFill>
              <a:latin typeface="+mn-lt"/>
              <a:cs typeface="Gill Sans MT"/>
            </a:rPr>
            <a:t>Sporadic versus consecutive absences aren’t a problem  </a:t>
          </a:r>
        </a:p>
      </dgm:t>
    </dgm:pt>
    <dgm:pt modelId="{D17C09AE-3FE4-934B-AB2C-CADDCEB3AC53}" type="parTrans" cxnId="{6C5F4D83-E40C-3541-B235-6EA8982B6817}">
      <dgm:prSet/>
      <dgm:spPr/>
      <dgm:t>
        <a:bodyPr/>
        <a:lstStyle/>
        <a:p>
          <a:endParaRPr lang="en-US"/>
        </a:p>
      </dgm:t>
    </dgm:pt>
    <dgm:pt modelId="{C6E57CAA-35B9-4D45-B430-61B0CEFA6531}" type="sibTrans" cxnId="{6C5F4D83-E40C-3541-B235-6EA8982B6817}">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a:t>
          </a:r>
          <a:r>
            <a:rPr lang="en-US" b="1" dirty="0">
              <a:ln>
                <a:noFill/>
              </a:ln>
              <a:latin typeface="+mn-lt"/>
              <a:cs typeface="Rockwell"/>
            </a:rPr>
            <a:t>Barriers</a:t>
          </a:r>
          <a:r>
            <a:rPr lang="en-US" dirty="0">
              <a:ln>
                <a:noFill/>
              </a:ln>
              <a:latin typeface="+mn-lt"/>
            </a:rPr>
            <a:t>	</a:t>
          </a: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solidFill>
                <a:schemeClr val="accent1">
                  <a:lumMod val="50000"/>
                </a:schemeClr>
              </a:solidFill>
              <a:latin typeface="+mn-lt"/>
              <a:cs typeface="Gill Sans MT"/>
            </a:rPr>
            <a:t>Lack of access to health or dental care</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a:ln>
                <a:noFill/>
              </a:ln>
              <a:latin typeface="+mn-lt"/>
              <a:cs typeface="Rockwell"/>
            </a:rPr>
            <a:t>Aversion</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dirty="0">
              <a:solidFill>
                <a:schemeClr val="accent1">
                  <a:lumMod val="50000"/>
                </a:schemeClr>
              </a:solidFill>
              <a:latin typeface="+mn-lt"/>
              <a:cs typeface="Gill Sans MT"/>
            </a:rPr>
            <a:t>Child struggling academically or socially</a:t>
          </a: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E531AE67-F152-8C46-8243-DE1E6C0E9197}">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Bullying</a:t>
          </a:r>
        </a:p>
      </dgm:t>
    </dgm:pt>
    <dgm:pt modelId="{C39D8E14-54C2-AD4D-954A-520BAE6036DF}" type="parTrans" cxnId="{AE579E75-5E9E-934C-97A0-CFE536923BEC}">
      <dgm:prSet/>
      <dgm:spPr/>
      <dgm:t>
        <a:bodyPr/>
        <a:lstStyle/>
        <a:p>
          <a:endParaRPr lang="en-US"/>
        </a:p>
      </dgm:t>
    </dgm:pt>
    <dgm:pt modelId="{54CBDE95-2F42-1246-ADCA-5A2CB846B9AD}" type="sibTrans" cxnId="{AE579E75-5E9E-934C-97A0-CFE536923BEC}">
      <dgm:prSet/>
      <dgm:spPr/>
      <dgm:t>
        <a:bodyPr/>
        <a:lstStyle/>
        <a:p>
          <a:endParaRPr lang="en-US"/>
        </a:p>
      </dgm:t>
    </dgm:pt>
    <dgm:pt modelId="{FE2D73F3-5276-1649-9B13-39D9296350EB}">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Attendance only matters in the older grades </a:t>
          </a:r>
        </a:p>
      </dgm:t>
    </dgm:pt>
    <dgm:pt modelId="{21CA84A1-BC78-E24C-B355-FCDFDE326E3E}" type="parTrans" cxnId="{9A08B412-6742-6A4D-80B9-CC4A1AC4405F}">
      <dgm:prSet/>
      <dgm:spPr/>
      <dgm:t>
        <a:bodyPr/>
        <a:lstStyle/>
        <a:p>
          <a:endParaRPr lang="en-US"/>
        </a:p>
      </dgm:t>
    </dgm:pt>
    <dgm:pt modelId="{BE6F0457-86D2-7C47-B852-71927AA17D8D}" type="sibTrans" cxnId="{9A08B412-6742-6A4D-80B9-CC4A1AC4405F}">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56685AE-4209-0240-AA45-5A6314890AD2}">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Poor Transportation</a:t>
          </a:r>
        </a:p>
      </dgm:t>
    </dgm:pt>
    <dgm:pt modelId="{A7F73861-1FB5-6149-95BB-8CF1DC72205C}" type="parTrans" cxnId="{9F044206-D550-FB43-A2FD-E7ED8AECFDE5}">
      <dgm:prSet/>
      <dgm:spPr/>
      <dgm:t>
        <a:bodyPr/>
        <a:lstStyle/>
        <a:p>
          <a:endParaRPr lang="en-US"/>
        </a:p>
      </dgm:t>
    </dgm:pt>
    <dgm:pt modelId="{AFD4CA44-B725-5143-869A-009CD3E85E8C}" type="sibTrans" cxnId="{9F044206-D550-FB43-A2FD-E7ED8AECFDE5}">
      <dgm:prSet/>
      <dgm:spPr/>
      <dgm:t>
        <a:bodyPr/>
        <a:lstStyle/>
        <a:p>
          <a:endParaRPr lang="en-US"/>
        </a:p>
      </dgm:t>
    </dgm:pt>
    <dgm:pt modelId="{B8C74226-D16D-4E42-BAF3-78E9EE4848C8}">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Trauma</a:t>
          </a:r>
        </a:p>
      </dgm:t>
    </dgm:pt>
    <dgm:pt modelId="{FEF2A4DF-FDF3-D64C-8E01-68C93B46013F}" type="parTrans" cxnId="{6B999A92-81D1-9F48-AC1C-A94D7952E5DC}">
      <dgm:prSet/>
      <dgm:spPr/>
      <dgm:t>
        <a:bodyPr/>
        <a:lstStyle/>
        <a:p>
          <a:endParaRPr lang="en-US"/>
        </a:p>
      </dgm:t>
    </dgm:pt>
    <dgm:pt modelId="{ECE8D4CF-1246-CD4A-8B5C-C4C98E875118}" type="sibTrans" cxnId="{6B999A92-81D1-9F48-AC1C-A94D7952E5DC}">
      <dgm:prSet/>
      <dgm:spPr/>
      <dgm:t>
        <a:bodyPr/>
        <a:lstStyle/>
        <a:p>
          <a:endParaRPr lang="en-US"/>
        </a:p>
      </dgm:t>
    </dgm:pt>
    <dgm:pt modelId="{E0651A03-CAE3-C948-B388-8C61F9046C93}">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No safe path to school</a:t>
          </a:r>
        </a:p>
      </dgm:t>
    </dgm:pt>
    <dgm:pt modelId="{6D7B721B-FDF4-D840-AA53-44FAF20BFFCA}" type="parTrans" cxnId="{DA72B9A1-115C-5E46-BB38-AB9E9B9A5AE8}">
      <dgm:prSet/>
      <dgm:spPr/>
      <dgm:t>
        <a:bodyPr/>
        <a:lstStyle/>
        <a:p>
          <a:endParaRPr lang="en-US"/>
        </a:p>
      </dgm:t>
    </dgm:pt>
    <dgm:pt modelId="{39084D87-F5B1-C348-83D5-6CD62A06727C}" type="sibTrans" cxnId="{DA72B9A1-115C-5E46-BB38-AB9E9B9A5AE8}">
      <dgm:prSet/>
      <dgm:spPr/>
      <dgm:t>
        <a:bodyPr/>
        <a:lstStyle/>
        <a:p>
          <a:endParaRPr lang="en-US"/>
        </a:p>
      </dgm:t>
    </dgm:pt>
    <dgm:pt modelId="{15A9720E-3B6B-6748-843B-3DC4704B6F46}">
      <dgm:prSet phldrT="[Text]"/>
      <dgm:spPr>
        <a:solidFill>
          <a:schemeClr val="bg1">
            <a:lumMod val="85000"/>
            <a:alpha val="90000"/>
          </a:schemeClr>
        </a:solidFill>
        <a:ln>
          <a:noFill/>
        </a:ln>
      </dgm:spPr>
      <dgm:t>
        <a:bodyPr/>
        <a:lstStyle/>
        <a:p>
          <a:r>
            <a:rPr lang="en-US" b="0" baseline="0">
              <a:solidFill>
                <a:schemeClr val="accent1">
                  <a:lumMod val="50000"/>
                </a:schemeClr>
              </a:solidFill>
              <a:latin typeface="+mn-lt"/>
              <a:cs typeface="Gill Sans MT"/>
            </a:rPr>
            <a:t>Ineffective school discipline</a:t>
          </a:r>
          <a:endParaRPr lang="en-US" b="0">
            <a:solidFill>
              <a:schemeClr val="accent1">
                <a:lumMod val="50000"/>
              </a:schemeClr>
            </a:solidFill>
            <a:latin typeface="+mn-lt"/>
            <a:cs typeface="Gill Sans MT"/>
          </a:endParaRPr>
        </a:p>
      </dgm:t>
    </dgm:pt>
    <dgm:pt modelId="{A0F76BE4-AF1F-1249-AAA9-0CF6D9E97092}" type="parTrans" cxnId="{CF9B767D-23E7-3648-B0BD-5A5090C8A187}">
      <dgm:prSet/>
      <dgm:spPr/>
      <dgm:t>
        <a:bodyPr/>
        <a:lstStyle/>
        <a:p>
          <a:endParaRPr lang="en-US"/>
        </a:p>
      </dgm:t>
    </dgm:pt>
    <dgm:pt modelId="{E7D07D6A-0DB1-4541-A651-0E3525C976A5}" type="sibTrans" cxnId="{CF9B767D-23E7-3648-B0BD-5A5090C8A187}">
      <dgm:prSet/>
      <dgm:spPr/>
      <dgm:t>
        <a:bodyPr/>
        <a:lstStyle/>
        <a:p>
          <a:endParaRPr lang="en-US"/>
        </a:p>
      </dgm:t>
    </dgm:pt>
    <dgm:pt modelId="{887E597E-1BC9-8C42-A0CB-7888E7D449F8}">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Parents had negative school experience</a:t>
          </a:r>
          <a:r>
            <a:rPr lang="en-US" b="0" baseline="0">
              <a:solidFill>
                <a:schemeClr val="accent1">
                  <a:lumMod val="50000"/>
                </a:schemeClr>
              </a:solidFill>
              <a:latin typeface="+mn-lt"/>
              <a:cs typeface="Gill Sans MT"/>
            </a:rPr>
            <a:t> </a:t>
          </a:r>
          <a:endParaRPr lang="en-US" b="0">
            <a:solidFill>
              <a:schemeClr val="accent1">
                <a:lumMod val="50000"/>
              </a:schemeClr>
            </a:solidFill>
            <a:latin typeface="+mn-lt"/>
            <a:cs typeface="Gill Sans MT"/>
          </a:endParaRPr>
        </a:p>
      </dgm:t>
    </dgm:pt>
    <dgm:pt modelId="{084A7999-7443-E44C-9389-051C7376EAB0}" type="parTrans" cxnId="{267FD1FB-4F8A-7E42-91DC-A02DA5B97FD9}">
      <dgm:prSet/>
      <dgm:spPr/>
      <dgm:t>
        <a:bodyPr/>
        <a:lstStyle/>
        <a:p>
          <a:endParaRPr lang="en-US"/>
        </a:p>
      </dgm:t>
    </dgm:pt>
    <dgm:pt modelId="{20A53C99-4893-464E-996C-6C2FD7F43C5F}" type="sibTrans" cxnId="{267FD1FB-4F8A-7E42-91DC-A02DA5B97FD9}">
      <dgm:prSet/>
      <dgm:spPr/>
      <dgm:t>
        <a:bodyPr/>
        <a:lstStyle/>
        <a:p>
          <a:endParaRPr lang="en-US"/>
        </a:p>
      </dgm:t>
    </dgm:pt>
    <dgm:pt modelId="{5CBF33E8-7A7A-4140-B287-98F41049A47E}">
      <dgm:prSet/>
      <dgm:spPr/>
      <dgm:t>
        <a:bodyPr/>
        <a:lstStyle/>
        <a:p>
          <a:r>
            <a:rPr lang="en-US" b="1">
              <a:latin typeface="+mn-lt"/>
              <a:cs typeface="Rockwell"/>
            </a:rPr>
            <a:t>Disengagement</a:t>
          </a: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a:solidFill>
                <a:schemeClr val="accent1">
                  <a:lumMod val="50000"/>
                </a:schemeClr>
              </a:solidFill>
              <a:latin typeface="+mn-lt"/>
              <a:cs typeface="Gill Sans MT"/>
            </a:rPr>
            <a:t>Lack of engaging and relevant instruction</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BE2F6C4F-2CF8-324B-A940-4596188851C8}">
      <dgm:prSet/>
      <dgm:spPr/>
      <dgm:t>
        <a:bodyPr/>
        <a:lstStyle/>
        <a:p>
          <a:r>
            <a:rPr lang="en-US" b="0">
              <a:solidFill>
                <a:schemeClr val="accent1">
                  <a:lumMod val="50000"/>
                </a:schemeClr>
              </a:solidFill>
              <a:latin typeface="+mn-lt"/>
              <a:cs typeface="Gill Sans MT"/>
            </a:rPr>
            <a:t>No meaningful relationships with adults in school</a:t>
          </a:r>
        </a:p>
      </dgm:t>
    </dgm:pt>
    <dgm:pt modelId="{BB3A5482-EB88-4244-9696-9FF18E292C68}" type="parTrans" cxnId="{8F5AF32D-C9B1-E149-BB40-6B17497D8913}">
      <dgm:prSet/>
      <dgm:spPr/>
      <dgm:t>
        <a:bodyPr/>
        <a:lstStyle/>
        <a:p>
          <a:endParaRPr lang="en-US"/>
        </a:p>
      </dgm:t>
    </dgm:pt>
    <dgm:pt modelId="{5B78B44F-632C-194C-9682-2069698046A8}" type="sibTrans" cxnId="{8F5AF32D-C9B1-E149-BB40-6B17497D8913}">
      <dgm:prSet/>
      <dgm:spPr/>
      <dgm:t>
        <a:bodyPr/>
        <a:lstStyle/>
        <a:p>
          <a:endParaRPr lang="en-US"/>
        </a:p>
      </dgm:t>
    </dgm:pt>
    <dgm:pt modelId="{214DE99E-E633-4E45-893F-07403CB3D2BF}">
      <dgm:prSet/>
      <dgm:spPr/>
      <dgm:t>
        <a:bodyPr/>
        <a:lstStyle/>
        <a:p>
          <a:r>
            <a:rPr lang="en-US" b="0" i="0">
              <a:solidFill>
                <a:schemeClr val="accent1">
                  <a:lumMod val="50000"/>
                </a:schemeClr>
              </a:solidFill>
              <a:latin typeface="+mn-lt"/>
              <a:cs typeface="Gill Sans MT"/>
            </a:rPr>
            <a:t>Vulnerable to being with peers out of school vs. in school</a:t>
          </a:r>
          <a:endParaRPr lang="en-US" b="0">
            <a:solidFill>
              <a:schemeClr val="accent1">
                <a:lumMod val="50000"/>
              </a:schemeClr>
            </a:solidFill>
            <a:latin typeface="+mn-lt"/>
            <a:cs typeface="Gill Sans MT"/>
          </a:endParaRPr>
        </a:p>
      </dgm:t>
    </dgm:pt>
    <dgm:pt modelId="{AC6CA01D-2D3D-4FC6-AF3F-AB056FD3A699}" type="parTrans" cxnId="{E0B8F483-5C7F-44D4-828C-DCC4B315F9AF}">
      <dgm:prSet/>
      <dgm:spPr/>
      <dgm:t>
        <a:bodyPr/>
        <a:lstStyle/>
        <a:p>
          <a:endParaRPr lang="en-US"/>
        </a:p>
      </dgm:t>
    </dgm:pt>
    <dgm:pt modelId="{0E95C889-A3A8-4682-A5B2-711D33A123E9}" type="sibTrans" cxnId="{E0B8F483-5C7F-44D4-828C-DCC4B315F9AF}">
      <dgm:prSet/>
      <dgm:spPr/>
      <dgm:t>
        <a:bodyPr/>
        <a:lstStyle/>
        <a:p>
          <a:endParaRPr lang="en-US"/>
        </a:p>
      </dgm:t>
    </dgm:pt>
    <dgm:pt modelId="{F2EDE33D-3B19-407D-9319-996E72E30144}">
      <dgm:prSet/>
      <dgm:spPr/>
      <dgm:t>
        <a:bodyPr/>
        <a:lstStyle/>
        <a:p>
          <a:r>
            <a:rPr lang="en-US" b="0">
              <a:solidFill>
                <a:schemeClr val="accent1">
                  <a:lumMod val="50000"/>
                </a:schemeClr>
              </a:solidFill>
              <a:latin typeface="+mn-lt"/>
              <a:cs typeface="Gill Sans MT"/>
            </a:rPr>
            <a:t>Poor</a:t>
          </a:r>
          <a:r>
            <a:rPr lang="en-US" b="0" baseline="0">
              <a:solidFill>
                <a:schemeClr val="accent1">
                  <a:lumMod val="50000"/>
                </a:schemeClr>
              </a:solidFill>
              <a:latin typeface="+mn-lt"/>
              <a:cs typeface="Gill Sans MT"/>
            </a:rPr>
            <a:t> school climate </a:t>
          </a:r>
          <a:endParaRPr lang="en-US" b="0">
            <a:solidFill>
              <a:schemeClr val="accent1">
                <a:lumMod val="50000"/>
              </a:schemeClr>
            </a:solidFill>
            <a:latin typeface="+mn-lt"/>
            <a:cs typeface="Gill Sans MT"/>
          </a:endParaRPr>
        </a:p>
      </dgm:t>
    </dgm:pt>
    <dgm:pt modelId="{CA080156-4741-46A6-8332-CB4073033AFB}" type="parTrans" cxnId="{386FC1F5-C26B-4045-849A-135371C383F5}">
      <dgm:prSet/>
      <dgm:spPr/>
      <dgm:t>
        <a:bodyPr/>
        <a:lstStyle/>
        <a:p>
          <a:endParaRPr lang="en-US"/>
        </a:p>
      </dgm:t>
    </dgm:pt>
    <dgm:pt modelId="{E046804A-F2A4-4D77-9256-B5768F5AAB46}" type="sibTrans" cxnId="{386FC1F5-C26B-4045-849A-135371C383F5}">
      <dgm:prSet/>
      <dgm:spPr/>
      <dgm:t>
        <a:bodyPr/>
        <a:lstStyle/>
        <a:p>
          <a:endParaRPr lang="en-US"/>
        </a:p>
      </dgm:t>
    </dgm:pt>
    <dgm:pt modelId="{3D23B05D-7F92-4096-985C-366EC35AE236}">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Undiagnosed disability</a:t>
          </a:r>
        </a:p>
      </dgm:t>
    </dgm:pt>
    <dgm:pt modelId="{940CE37B-1482-4527-8F36-0CE2FE44F854}" type="parTrans" cxnId="{CC72ED65-C126-40DD-9123-8283A42A7463}">
      <dgm:prSet/>
      <dgm:spPr/>
      <dgm:t>
        <a:bodyPr/>
        <a:lstStyle/>
        <a:p>
          <a:endParaRPr lang="en-US"/>
        </a:p>
      </dgm:t>
    </dgm:pt>
    <dgm:pt modelId="{C68FE9B5-19B2-4A59-8597-8CF07265B981}" type="sibTrans" cxnId="{CC72ED65-C126-40DD-9123-8283A42A7463}">
      <dgm:prSet/>
      <dgm:spPr/>
      <dgm:t>
        <a:bodyPr/>
        <a:lstStyle/>
        <a:p>
          <a:endParaRPr lang="en-US"/>
        </a:p>
      </dgm:t>
    </dgm:pt>
    <dgm:pt modelId="{5D430DF4-6F4D-45FF-9740-F1D441794FB1}">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Homelessness</a:t>
          </a:r>
        </a:p>
      </dgm:t>
    </dgm:pt>
    <dgm:pt modelId="{7E644D4E-6484-48DF-B3BA-A3A9AF9D4C5B}" type="parTrans" cxnId="{D60D9369-1281-4634-8EEA-E121CE0FDA8B}">
      <dgm:prSet/>
      <dgm:spPr/>
      <dgm:t>
        <a:bodyPr/>
        <a:lstStyle/>
        <a:p>
          <a:endParaRPr lang="en-US"/>
        </a:p>
      </dgm:t>
    </dgm:pt>
    <dgm:pt modelId="{8AB13BAA-239D-4934-98F7-3103B4E52C08}" type="sibTrans" cxnId="{D60D9369-1281-4634-8EEA-E121CE0FDA8B}">
      <dgm:prSet/>
      <dgm:spPr/>
      <dgm:t>
        <a:bodyPr/>
        <a:lstStyle/>
        <a:p>
          <a:endParaRPr lang="en-US"/>
        </a:p>
      </dgm:t>
    </dgm:pt>
    <dgm:pt modelId="{A001DBF6-208D-4B58-B20B-CEBA1EA336CB}" type="pres">
      <dgm:prSet presAssocID="{3EF941B4-A180-4042-AACF-6438BF92077A}" presName="Name0" presStyleCnt="0">
        <dgm:presLayoutVars>
          <dgm:dir/>
          <dgm:animLvl val="lvl"/>
          <dgm:resizeHandles val="exact"/>
        </dgm:presLayoutVars>
      </dgm:prSet>
      <dgm:spPr/>
    </dgm:pt>
    <dgm:pt modelId="{913BFF3C-D529-4B88-B3B7-63CA8EDB9961}" type="pres">
      <dgm:prSet presAssocID="{0D73993E-DFB2-8748-9FFF-308EE65645F5}" presName="composite" presStyleCnt="0"/>
      <dgm:spPr/>
    </dgm:pt>
    <dgm:pt modelId="{A3F8E510-D25B-4CD6-ACD5-806A329486DD}" type="pres">
      <dgm:prSet presAssocID="{0D73993E-DFB2-8748-9FFF-308EE65645F5}" presName="parTx" presStyleLbl="alignNode1" presStyleIdx="0" presStyleCnt="4">
        <dgm:presLayoutVars>
          <dgm:chMax val="0"/>
          <dgm:chPref val="0"/>
          <dgm:bulletEnabled val="1"/>
        </dgm:presLayoutVars>
      </dgm:prSet>
      <dgm:spPr/>
    </dgm:pt>
    <dgm:pt modelId="{0C9A8A87-6797-49F7-83B1-F2E0749FF121}" type="pres">
      <dgm:prSet presAssocID="{0D73993E-DFB2-8748-9FFF-308EE65645F5}" presName="desTx" presStyleLbl="alignAccFollowNode1" presStyleIdx="0" presStyleCnt="4">
        <dgm:presLayoutVars>
          <dgm:bulletEnabled val="1"/>
        </dgm:presLayoutVars>
      </dgm:prSet>
      <dgm:spPr/>
    </dgm:pt>
    <dgm:pt modelId="{6C5BC04C-FFB6-4FC8-8F97-DB108C9AC2EF}" type="pres">
      <dgm:prSet presAssocID="{3EBCB844-D25C-4C4C-BE4D-70C7D35DCBA3}" presName="space" presStyleCnt="0"/>
      <dgm:spPr/>
    </dgm:pt>
    <dgm:pt modelId="{BC9ED5FA-724C-4130-AB19-EA62DD946422}" type="pres">
      <dgm:prSet presAssocID="{87A49563-B4EF-2A4C-8A4B-706C3FD43D5D}" presName="composite" presStyleCnt="0"/>
      <dgm:spPr/>
    </dgm:pt>
    <dgm:pt modelId="{2D884B4E-5348-42DD-A7E7-C39F428138AE}" type="pres">
      <dgm:prSet presAssocID="{87A49563-B4EF-2A4C-8A4B-706C3FD43D5D}" presName="parTx" presStyleLbl="alignNode1" presStyleIdx="1" presStyleCnt="4">
        <dgm:presLayoutVars>
          <dgm:chMax val="0"/>
          <dgm:chPref val="0"/>
          <dgm:bulletEnabled val="1"/>
        </dgm:presLayoutVars>
      </dgm:prSet>
      <dgm:spPr/>
    </dgm:pt>
    <dgm:pt modelId="{94D4DE02-8157-4184-89A7-5F21A1E1048B}" type="pres">
      <dgm:prSet presAssocID="{87A49563-B4EF-2A4C-8A4B-706C3FD43D5D}" presName="desTx" presStyleLbl="alignAccFollowNode1" presStyleIdx="1" presStyleCnt="4">
        <dgm:presLayoutVars>
          <dgm:bulletEnabled val="1"/>
        </dgm:presLayoutVars>
      </dgm:prSet>
      <dgm:spPr/>
    </dgm:pt>
    <dgm:pt modelId="{6C851E6F-7E61-478D-A7E9-1060EE5B2FBE}" type="pres">
      <dgm:prSet presAssocID="{52D3C088-79FC-7342-B99B-09E910D9E983}" presName="space" presStyleCnt="0"/>
      <dgm:spPr/>
    </dgm:pt>
    <dgm:pt modelId="{B37C02C0-2131-4787-891A-37C020877A02}" type="pres">
      <dgm:prSet presAssocID="{C1540DF7-28C3-B743-841E-A370C11F1043}" presName="composite" presStyleCnt="0"/>
      <dgm:spPr/>
    </dgm:pt>
    <dgm:pt modelId="{2A12AE70-CFF8-4FD5-B561-326B04933346}" type="pres">
      <dgm:prSet presAssocID="{C1540DF7-28C3-B743-841E-A370C11F1043}" presName="parTx" presStyleLbl="alignNode1" presStyleIdx="2" presStyleCnt="4">
        <dgm:presLayoutVars>
          <dgm:chMax val="0"/>
          <dgm:chPref val="0"/>
          <dgm:bulletEnabled val="1"/>
        </dgm:presLayoutVars>
      </dgm:prSet>
      <dgm:spPr/>
    </dgm:pt>
    <dgm:pt modelId="{6CA740F8-62CD-499F-A17A-33213489F82A}" type="pres">
      <dgm:prSet presAssocID="{C1540DF7-28C3-B743-841E-A370C11F1043}" presName="desTx" presStyleLbl="alignAccFollowNode1" presStyleIdx="2" presStyleCnt="4">
        <dgm:presLayoutVars>
          <dgm:bulletEnabled val="1"/>
        </dgm:presLayoutVars>
      </dgm:prSet>
      <dgm:spPr/>
    </dgm:pt>
    <dgm:pt modelId="{91418F36-77FA-4048-B6CE-15CCCF282101}" type="pres">
      <dgm:prSet presAssocID="{896CA18B-7B3F-B148-B38F-BF7AF09E9DFB}" presName="space" presStyleCnt="0"/>
      <dgm:spPr/>
    </dgm:pt>
    <dgm:pt modelId="{D90D25DF-4417-42B8-BDC1-FF13A7471F44}" type="pres">
      <dgm:prSet presAssocID="{5CBF33E8-7A7A-4140-B287-98F41049A47E}" presName="composite" presStyleCnt="0"/>
      <dgm:spPr/>
    </dgm:pt>
    <dgm:pt modelId="{3BE34BEE-184B-4F48-9892-0A734AF28A80}" type="pres">
      <dgm:prSet presAssocID="{5CBF33E8-7A7A-4140-B287-98F41049A47E}" presName="parTx" presStyleLbl="alignNode1" presStyleIdx="3" presStyleCnt="4">
        <dgm:presLayoutVars>
          <dgm:chMax val="0"/>
          <dgm:chPref val="0"/>
          <dgm:bulletEnabled val="1"/>
        </dgm:presLayoutVars>
      </dgm:prSet>
      <dgm:spPr/>
    </dgm:pt>
    <dgm:pt modelId="{6F7BF3E1-B2A3-441D-BFB5-21E309BBCBDF}" type="pres">
      <dgm:prSet presAssocID="{5CBF33E8-7A7A-4140-B287-98F41049A47E}" presName="desTx" presStyleLbl="alignAccFollowNode1" presStyleIdx="3" presStyleCnt="4">
        <dgm:presLayoutVars>
          <dgm:bulletEnabled val="1"/>
        </dgm:presLayoutVars>
      </dgm:prSet>
      <dgm:spPr/>
    </dgm:pt>
  </dgm:ptLst>
  <dgm:cxnLst>
    <dgm:cxn modelId="{2717F602-EFE9-B441-BCFF-A8E3CB6328F2}" srcId="{3EF941B4-A180-4042-AACF-6438BF92077A}" destId="{5CBF33E8-7A7A-4140-B287-98F41049A47E}" srcOrd="3" destOrd="0" parTransId="{F7519464-3155-2F47-B052-8CA85966AFF0}" sibTransId="{8F376B28-C5A2-7C40-B17F-0519FBDCAF15}"/>
    <dgm:cxn modelId="{9F044206-D550-FB43-A2FD-E7ED8AECFDE5}" srcId="{87A49563-B4EF-2A4C-8A4B-706C3FD43D5D}" destId="{256685AE-4209-0240-AA45-5A6314890AD2}" srcOrd="1" destOrd="0" parTransId="{A7F73861-1FB5-6149-95BB-8CF1DC72205C}" sibTransId="{AFD4CA44-B725-5143-869A-009CD3E85E8C}"/>
    <dgm:cxn modelId="{37F1DA0D-870C-4ED6-BEC9-BD473F2025A2}" type="presOf" srcId="{0D73993E-DFB2-8748-9FFF-308EE65645F5}" destId="{A3F8E510-D25B-4CD6-ACD5-806A329486DD}" srcOrd="0" destOrd="0" presId="urn:microsoft.com/office/officeart/2005/8/layout/hList1"/>
    <dgm:cxn modelId="{9A08B412-6742-6A4D-80B9-CC4A1AC4405F}" srcId="{0D73993E-DFB2-8748-9FFF-308EE65645F5}" destId="{FE2D73F3-5276-1649-9B13-39D9296350EB}" srcOrd="2" destOrd="0" parTransId="{21CA84A1-BC78-E24C-B355-FCDFDE326E3E}" sibTransId="{BE6F0457-86D2-7C47-B852-71927AA17D8D}"/>
    <dgm:cxn modelId="{2B924B13-D2E3-4165-840C-32B3DBC37683}" type="presOf" srcId="{37E7C01A-B6CF-0648-8F4A-317F6869B82F}" destId="{94D4DE02-8157-4184-89A7-5F21A1E1048B}" srcOrd="0" destOrd="5"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2C422C18-33F6-43B5-9BBD-D003C2C1F75E}" type="presOf" srcId="{5D430DF4-6F4D-45FF-9740-F1D441794FB1}" destId="{94D4DE02-8157-4184-89A7-5F21A1E1048B}" srcOrd="0" destOrd="4" presId="urn:microsoft.com/office/officeart/2005/8/layout/hList1"/>
    <dgm:cxn modelId="{1F758419-CE77-44F0-AA7D-4F796A6E9C77}" type="presOf" srcId="{3EF941B4-A180-4042-AACF-6438BF92077A}" destId="{A001DBF6-208D-4B58-B20B-CEBA1EA336CB}" srcOrd="0" destOrd="0" presId="urn:microsoft.com/office/officeart/2005/8/layout/hList1"/>
    <dgm:cxn modelId="{F047261E-75AB-400A-AD07-030B5D9FB7AA}" type="presOf" srcId="{E531AE67-F152-8C46-8243-DE1E6C0E9197}" destId="{6CA740F8-62CD-499F-A17A-33213489F82A}" srcOrd="0" destOrd="1" presId="urn:microsoft.com/office/officeart/2005/8/layout/hList1"/>
    <dgm:cxn modelId="{8F5AF32D-C9B1-E149-BB40-6B17497D8913}" srcId="{5CBF33E8-7A7A-4140-B287-98F41049A47E}" destId="{BE2F6C4F-2CF8-324B-A940-4596188851C8}" srcOrd="1" destOrd="0" parTransId="{BB3A5482-EB88-4244-9696-9FF18E292C68}" sibTransId="{5B78B44F-632C-194C-9682-2069698046A8}"/>
    <dgm:cxn modelId="{58E8C43B-344D-4B54-9145-5F0FE365CF2F}" type="presOf" srcId="{256685AE-4209-0240-AA45-5A6314890AD2}" destId="{94D4DE02-8157-4184-89A7-5F21A1E1048B}" srcOrd="0" destOrd="1" presId="urn:microsoft.com/office/officeart/2005/8/layout/hList1"/>
    <dgm:cxn modelId="{9967905F-75B6-4349-94E1-C5AE34042924}" type="presOf" srcId="{89F3FDE3-E906-E844-88CD-DEBA26D11AEB}" destId="{6F7BF3E1-B2A3-441D-BFB5-21E309BBCBDF}" srcOrd="0" destOrd="0"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CC72ED65-C126-40DD-9123-8283A42A7463}" srcId="{C1540DF7-28C3-B743-841E-A370C11F1043}" destId="{3D23B05D-7F92-4096-985C-366EC35AE236}" srcOrd="4" destOrd="0" parTransId="{940CE37B-1482-4527-8F36-0CE2FE44F854}" sibTransId="{C68FE9B5-19B2-4A59-8597-8CF07265B981}"/>
    <dgm:cxn modelId="{7FBFC666-ECFB-E44A-8E84-ED0749EA6BFD}" srcId="{87A49563-B4EF-2A4C-8A4B-706C3FD43D5D}" destId="{37E7C01A-B6CF-0648-8F4A-317F6869B82F}" srcOrd="5" destOrd="0" parTransId="{A2010CF7-7F23-9C4B-96FE-198FBA749DC2}" sibTransId="{25E43DD2-5F7A-A141-AB8C-3438D00B7E15}"/>
    <dgm:cxn modelId="{D60D9369-1281-4634-8EEA-E121CE0FDA8B}" srcId="{87A49563-B4EF-2A4C-8A4B-706C3FD43D5D}" destId="{5D430DF4-6F4D-45FF-9740-F1D441794FB1}" srcOrd="4" destOrd="0" parTransId="{7E644D4E-6484-48DF-B3BA-A3A9AF9D4C5B}" sibTransId="{8AB13BAA-239D-4934-98F7-3103B4E52C08}"/>
    <dgm:cxn modelId="{94BE686A-BABB-4475-B613-4C4781CDC933}" type="presOf" srcId="{942E7B9F-0ED8-5E47-810B-1787EDA77051}" destId="{0C9A8A87-6797-49F7-83B1-F2E0749FF121}" srcOrd="0" destOrd="1" presId="urn:microsoft.com/office/officeart/2005/8/layout/hList1"/>
    <dgm:cxn modelId="{6675F16D-93E3-4EC3-8646-758D1EB36C12}" type="presOf" srcId="{FE2D73F3-5276-1649-9B13-39D9296350EB}" destId="{0C9A8A87-6797-49F7-83B1-F2E0749FF121}" srcOrd="0" destOrd="2" presId="urn:microsoft.com/office/officeart/2005/8/layout/hList1"/>
    <dgm:cxn modelId="{9D74646F-20F9-476A-8A6F-7F50A15F2F23}" type="presOf" srcId="{887E597E-1BC9-8C42-A0CB-7888E7D449F8}" destId="{6CA740F8-62CD-499F-A17A-33213489F82A}" srcOrd="0" destOrd="3" presId="urn:microsoft.com/office/officeart/2005/8/layout/hList1"/>
    <dgm:cxn modelId="{70D36175-9BC1-4BE4-8803-5B9D8D373FD1}" type="presOf" srcId="{0F75E24C-1473-2E41-835B-F428504E154D}" destId="{94D4DE02-8157-4184-89A7-5F21A1E1048B}" srcOrd="0" destOrd="0" presId="urn:microsoft.com/office/officeart/2005/8/layout/hList1"/>
    <dgm:cxn modelId="{AE579E75-5E9E-934C-97A0-CFE536923BEC}" srcId="{C1540DF7-28C3-B743-841E-A370C11F1043}" destId="{E531AE67-F152-8C46-8243-DE1E6C0E9197}" srcOrd="1" destOrd="0" parTransId="{C39D8E14-54C2-AD4D-954A-520BAE6036DF}" sibTransId="{54CBDE95-2F42-1246-ADCA-5A2CB846B9AD}"/>
    <dgm:cxn modelId="{CF9B767D-23E7-3648-B0BD-5A5090C8A187}" srcId="{C1540DF7-28C3-B743-841E-A370C11F1043}" destId="{15A9720E-3B6B-6748-843B-3DC4704B6F46}" srcOrd="2" destOrd="0" parTransId="{A0F76BE4-AF1F-1249-AAA9-0CF6D9E97092}" sibTransId="{E7D07D6A-0DB1-4541-A651-0E3525C976A5}"/>
    <dgm:cxn modelId="{44C56981-D767-4E2F-9106-BA2C75B6F617}" type="presOf" srcId="{BE2F6C4F-2CF8-324B-A940-4596188851C8}" destId="{6F7BF3E1-B2A3-441D-BFB5-21E309BBCBDF}" srcOrd="0" destOrd="1" presId="urn:microsoft.com/office/officeart/2005/8/layout/hList1"/>
    <dgm:cxn modelId="{6C5F4D83-E40C-3541-B235-6EA8982B6817}" srcId="{0D73993E-DFB2-8748-9FFF-308EE65645F5}" destId="{942E7B9F-0ED8-5E47-810B-1787EDA77051}" srcOrd="1" destOrd="0" parTransId="{D17C09AE-3FE4-934B-AB2C-CADDCEB3AC53}" sibTransId="{C6E57CAA-35B9-4D45-B430-61B0CEFA6531}"/>
    <dgm:cxn modelId="{E0B8F483-5C7F-44D4-828C-DCC4B315F9AF}" srcId="{5CBF33E8-7A7A-4140-B287-98F41049A47E}" destId="{214DE99E-E633-4E45-893F-07403CB3D2BF}" srcOrd="2" destOrd="0" parTransId="{AC6CA01D-2D3D-4FC6-AF3F-AB056FD3A699}" sibTransId="{0E95C889-A3A8-4682-A5B2-711D33A123E9}"/>
    <dgm:cxn modelId="{E0F11D84-9605-4F8B-9031-3F1B7DD96CBB}" type="presOf" srcId="{15A9720E-3B6B-6748-843B-3DC4704B6F46}" destId="{6CA740F8-62CD-499F-A17A-33213489F82A}" srcOrd="0" destOrd="2" presId="urn:microsoft.com/office/officeart/2005/8/layout/hList1"/>
    <dgm:cxn modelId="{FADA5D8B-259B-4FDA-A619-7A54E324F2F3}" type="presOf" srcId="{87A49563-B4EF-2A4C-8A4B-706C3FD43D5D}" destId="{2D884B4E-5348-42DD-A7E7-C39F428138AE}" srcOrd="0" destOrd="0" presId="urn:microsoft.com/office/officeart/2005/8/layout/hList1"/>
    <dgm:cxn modelId="{6B999A92-81D1-9F48-AC1C-A94D7952E5DC}" srcId="{87A49563-B4EF-2A4C-8A4B-706C3FD43D5D}" destId="{B8C74226-D16D-4E42-BAF3-78E9EE4848C8}" srcOrd="2" destOrd="0" parTransId="{FEF2A4DF-FDF3-D64C-8E01-68C93B46013F}" sibTransId="{ECE8D4CF-1246-CD4A-8B5C-C4C98E875118}"/>
    <dgm:cxn modelId="{3DB9C19B-BADF-40C5-9A03-82D147542E99}" type="presOf" srcId="{F2EDE33D-3B19-407D-9319-996E72E30144}" destId="{6F7BF3E1-B2A3-441D-BFB5-21E309BBCBDF}" srcOrd="0" destOrd="3" presId="urn:microsoft.com/office/officeart/2005/8/layout/hList1"/>
    <dgm:cxn modelId="{8CA7C89C-4776-471B-8683-166431953DD4}" type="presOf" srcId="{214DE99E-E633-4E45-893F-07403CB3D2BF}" destId="{6F7BF3E1-B2A3-441D-BFB5-21E309BBCBDF}" srcOrd="0" destOrd="2" presId="urn:microsoft.com/office/officeart/2005/8/layout/hList1"/>
    <dgm:cxn modelId="{123ADB9F-56B7-454D-B321-5D00BF1E7D02}" type="presOf" srcId="{B8C74226-D16D-4E42-BAF3-78E9EE4848C8}" destId="{94D4DE02-8157-4184-89A7-5F21A1E1048B}" srcOrd="0" destOrd="2" presId="urn:microsoft.com/office/officeart/2005/8/layout/hList1"/>
    <dgm:cxn modelId="{DA72B9A1-115C-5E46-BB38-AB9E9B9A5AE8}" srcId="{87A49563-B4EF-2A4C-8A4B-706C3FD43D5D}" destId="{E0651A03-CAE3-C948-B388-8C61F9046C93}" srcOrd="3" destOrd="0" parTransId="{6D7B721B-FDF4-D840-AA53-44FAF20BFFCA}" sibTransId="{39084D87-F5B1-C348-83D5-6CD62A06727C}"/>
    <dgm:cxn modelId="{A11BFAB8-1496-43F5-91EA-06717B4F54FB}" type="presOf" srcId="{DBB6B8AA-5E05-444E-81D6-48831243E445}" destId="{6CA740F8-62CD-499F-A17A-33213489F82A}" srcOrd="0" destOrd="0"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9684ABCD-3A92-42F7-9301-A3C9D54644B1}" type="presOf" srcId="{5CBF33E8-7A7A-4140-B287-98F41049A47E}" destId="{3BE34BEE-184B-4F48-9892-0A734AF28A80}" srcOrd="0" destOrd="0"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4C4890E5-0C73-3C4A-A5A6-AFDDDD9126C8}" srcId="{3EF941B4-A180-4042-AACF-6438BF92077A}" destId="{0D73993E-DFB2-8748-9FFF-308EE65645F5}" srcOrd="0" destOrd="0" parTransId="{2CCB204B-6305-054E-A64A-355502C2ED5B}" sibTransId="{3EBCB844-D25C-4C4C-BE4D-70C7D35DCBA3}"/>
    <dgm:cxn modelId="{FB3E86EA-A51E-433F-AECD-346EEE027A7F}" type="presOf" srcId="{3D23B05D-7F92-4096-985C-366EC35AE236}" destId="{6CA740F8-62CD-499F-A17A-33213489F82A}" srcOrd="0" destOrd="4"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386FC1F5-C26B-4045-849A-135371C383F5}" srcId="{5CBF33E8-7A7A-4140-B287-98F41049A47E}" destId="{F2EDE33D-3B19-407D-9319-996E72E30144}" srcOrd="3" destOrd="0" parTransId="{CA080156-4741-46A6-8332-CB4073033AFB}" sibTransId="{E046804A-F2A4-4D77-9256-B5768F5AAB46}"/>
    <dgm:cxn modelId="{64B132F6-6C3B-40F8-82DC-30A83423137E}" type="presOf" srcId="{C1540DF7-28C3-B743-841E-A370C11F1043}" destId="{2A12AE70-CFF8-4FD5-B561-326B04933346}" srcOrd="0" destOrd="0" presId="urn:microsoft.com/office/officeart/2005/8/layout/hList1"/>
    <dgm:cxn modelId="{B1B03FFA-18B8-40BF-82B2-5A5746F9B685}" type="presOf" srcId="{BCD8DFD1-1E72-084B-A4B1-8650A807721C}" destId="{0C9A8A87-6797-49F7-83B1-F2E0749FF121}"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267FD1FB-4F8A-7E42-91DC-A02DA5B97FD9}" srcId="{C1540DF7-28C3-B743-841E-A370C11F1043}" destId="{887E597E-1BC9-8C42-A0CB-7888E7D449F8}" srcOrd="3" destOrd="0" parTransId="{084A7999-7443-E44C-9389-051C7376EAB0}" sibTransId="{20A53C99-4893-464E-996C-6C2FD7F43C5F}"/>
    <dgm:cxn modelId="{24E9B5FC-EA22-4288-B3F0-26A92D9AF8E6}" type="presOf" srcId="{E0651A03-CAE3-C948-B388-8C61F9046C93}" destId="{94D4DE02-8157-4184-89A7-5F21A1E1048B}" srcOrd="0" destOrd="3" presId="urn:microsoft.com/office/officeart/2005/8/layout/hList1"/>
    <dgm:cxn modelId="{F4E1E3F9-5A52-461B-AED0-7AEEDA37D5EE}" type="presParOf" srcId="{A001DBF6-208D-4B58-B20B-CEBA1EA336CB}" destId="{913BFF3C-D529-4B88-B3B7-63CA8EDB9961}" srcOrd="0" destOrd="0" presId="urn:microsoft.com/office/officeart/2005/8/layout/hList1"/>
    <dgm:cxn modelId="{D3C68DE9-DE57-4A18-811D-CB0B3AE6489D}" type="presParOf" srcId="{913BFF3C-D529-4B88-B3B7-63CA8EDB9961}" destId="{A3F8E510-D25B-4CD6-ACD5-806A329486DD}" srcOrd="0" destOrd="0" presId="urn:microsoft.com/office/officeart/2005/8/layout/hList1"/>
    <dgm:cxn modelId="{5A827A13-CDAE-4AC6-BD65-AFFDE964297A}" type="presParOf" srcId="{913BFF3C-D529-4B88-B3B7-63CA8EDB9961}" destId="{0C9A8A87-6797-49F7-83B1-F2E0749FF121}" srcOrd="1" destOrd="0" presId="urn:microsoft.com/office/officeart/2005/8/layout/hList1"/>
    <dgm:cxn modelId="{EAD9C1EF-E732-4940-8472-74000879C92A}" type="presParOf" srcId="{A001DBF6-208D-4B58-B20B-CEBA1EA336CB}" destId="{6C5BC04C-FFB6-4FC8-8F97-DB108C9AC2EF}" srcOrd="1" destOrd="0" presId="urn:microsoft.com/office/officeart/2005/8/layout/hList1"/>
    <dgm:cxn modelId="{061C3152-5CFD-457E-8E2D-F9C8F4396B92}" type="presParOf" srcId="{A001DBF6-208D-4B58-B20B-CEBA1EA336CB}" destId="{BC9ED5FA-724C-4130-AB19-EA62DD946422}" srcOrd="2" destOrd="0" presId="urn:microsoft.com/office/officeart/2005/8/layout/hList1"/>
    <dgm:cxn modelId="{DF92C543-AD89-478B-BA11-1310A05E24FD}" type="presParOf" srcId="{BC9ED5FA-724C-4130-AB19-EA62DD946422}" destId="{2D884B4E-5348-42DD-A7E7-C39F428138AE}" srcOrd="0" destOrd="0" presId="urn:microsoft.com/office/officeart/2005/8/layout/hList1"/>
    <dgm:cxn modelId="{25F0686E-15C6-4F7A-96D0-42809BB8A3D1}" type="presParOf" srcId="{BC9ED5FA-724C-4130-AB19-EA62DD946422}" destId="{94D4DE02-8157-4184-89A7-5F21A1E1048B}" srcOrd="1" destOrd="0" presId="urn:microsoft.com/office/officeart/2005/8/layout/hList1"/>
    <dgm:cxn modelId="{184C4FA4-E591-4226-BF5A-6E6B61950881}" type="presParOf" srcId="{A001DBF6-208D-4B58-B20B-CEBA1EA336CB}" destId="{6C851E6F-7E61-478D-A7E9-1060EE5B2FBE}" srcOrd="3" destOrd="0" presId="urn:microsoft.com/office/officeart/2005/8/layout/hList1"/>
    <dgm:cxn modelId="{B240E1A1-A9C5-4D4D-935A-508522F80C18}" type="presParOf" srcId="{A001DBF6-208D-4B58-B20B-CEBA1EA336CB}" destId="{B37C02C0-2131-4787-891A-37C020877A02}" srcOrd="4" destOrd="0" presId="urn:microsoft.com/office/officeart/2005/8/layout/hList1"/>
    <dgm:cxn modelId="{0D525A0D-1A95-4611-A473-6B18228C7953}" type="presParOf" srcId="{B37C02C0-2131-4787-891A-37C020877A02}" destId="{2A12AE70-CFF8-4FD5-B561-326B04933346}" srcOrd="0" destOrd="0" presId="urn:microsoft.com/office/officeart/2005/8/layout/hList1"/>
    <dgm:cxn modelId="{4CAF56F5-A326-4C87-AF14-D5B6B5A53060}" type="presParOf" srcId="{B37C02C0-2131-4787-891A-37C020877A02}" destId="{6CA740F8-62CD-499F-A17A-33213489F82A}" srcOrd="1" destOrd="0" presId="urn:microsoft.com/office/officeart/2005/8/layout/hList1"/>
    <dgm:cxn modelId="{E552B6AF-8F95-4684-A290-540F9B6C1247}" type="presParOf" srcId="{A001DBF6-208D-4B58-B20B-CEBA1EA336CB}" destId="{91418F36-77FA-4048-B6CE-15CCCF282101}" srcOrd="5" destOrd="0" presId="urn:microsoft.com/office/officeart/2005/8/layout/hList1"/>
    <dgm:cxn modelId="{B949E2A0-C709-4098-B9A0-164BACFCDC40}" type="presParOf" srcId="{A001DBF6-208D-4B58-B20B-CEBA1EA336CB}" destId="{D90D25DF-4417-42B8-BDC1-FF13A7471F44}" srcOrd="6" destOrd="0" presId="urn:microsoft.com/office/officeart/2005/8/layout/hList1"/>
    <dgm:cxn modelId="{A2857679-8181-45FD-9EFB-3480B96679E4}" type="presParOf" srcId="{D90D25DF-4417-42B8-BDC1-FF13A7471F44}" destId="{3BE34BEE-184B-4F48-9892-0A734AF28A80}" srcOrd="0" destOrd="0" presId="urn:microsoft.com/office/officeart/2005/8/layout/hList1"/>
    <dgm:cxn modelId="{A4ACDBD6-A68B-4016-A406-EF811B42C9CA}" type="presParOf" srcId="{D90D25DF-4417-42B8-BDC1-FF13A7471F44}" destId="{6F7BF3E1-B2A3-441D-BFB5-21E309BBCB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FBD8D-650B-46F2-A76D-5C45768F4452}" type="doc">
      <dgm:prSet loTypeId="urn:microsoft.com/office/officeart/2005/8/layout/pyramid2" loCatId="pyramid" qsTypeId="urn:microsoft.com/office/officeart/2005/8/quickstyle/simple1" qsCatId="simple" csTypeId="urn:microsoft.com/office/officeart/2005/8/colors/colorful4" csCatId="colorful" phldr="1"/>
      <dgm:spPr/>
    </dgm:pt>
    <dgm:pt modelId="{06765B0A-E72B-42E6-8E3B-4EA4C85A59C8}">
      <dgm:prSet phldrT="[Text]"/>
      <dgm:spPr>
        <a:solidFill>
          <a:srgbClr val="FFC000">
            <a:alpha val="90000"/>
          </a:srgbClr>
        </a:solidFill>
        <a:ln>
          <a:noFill/>
        </a:ln>
      </dgm:spPr>
      <dgm:t>
        <a:bodyPr/>
        <a:lstStyle/>
        <a:p>
          <a:r>
            <a:rPr lang="en-US"/>
            <a:t>Tier 3: Intensive Intervention  </a:t>
          </a:r>
        </a:p>
      </dgm:t>
    </dgm:pt>
    <dgm:pt modelId="{587A9A39-023D-4227-9763-E43A0123F0DF}" type="parTrans" cxnId="{746D5DEC-4A19-42E8-9E1F-A8C95019218A}">
      <dgm:prSet/>
      <dgm:spPr/>
      <dgm:t>
        <a:bodyPr/>
        <a:lstStyle/>
        <a:p>
          <a:endParaRPr lang="en-US"/>
        </a:p>
      </dgm:t>
    </dgm:pt>
    <dgm:pt modelId="{81655389-DF94-4A27-9022-FFB97907877F}" type="sibTrans" cxnId="{746D5DEC-4A19-42E8-9E1F-A8C95019218A}">
      <dgm:prSet/>
      <dgm:spPr/>
      <dgm:t>
        <a:bodyPr/>
        <a:lstStyle/>
        <a:p>
          <a:endParaRPr lang="en-US"/>
        </a:p>
      </dgm:t>
    </dgm:pt>
    <dgm:pt modelId="{AF3E972F-9F26-420E-B785-74D3E78DA5BA}">
      <dgm:prSet phldrT="[Text]"/>
      <dgm:spPr>
        <a:solidFill>
          <a:srgbClr val="FFFF00">
            <a:alpha val="90000"/>
          </a:srgbClr>
        </a:solidFill>
        <a:ln>
          <a:noFill/>
        </a:ln>
      </dgm:spPr>
      <dgm:t>
        <a:bodyPr/>
        <a:lstStyle/>
        <a:p>
          <a:r>
            <a:rPr lang="en-US"/>
            <a:t>Tier 2: Early Interventions </a:t>
          </a:r>
        </a:p>
      </dgm:t>
    </dgm:pt>
    <dgm:pt modelId="{2D099E88-ED76-4DC7-98D9-1E3F24EDCD27}" type="parTrans" cxnId="{7BAD90E1-1260-4801-BA02-E58CA2EAF871}">
      <dgm:prSet/>
      <dgm:spPr/>
      <dgm:t>
        <a:bodyPr/>
        <a:lstStyle/>
        <a:p>
          <a:endParaRPr lang="en-US"/>
        </a:p>
      </dgm:t>
    </dgm:pt>
    <dgm:pt modelId="{69D74D31-720C-42A6-A7BD-489E4DF75DB2}" type="sibTrans" cxnId="{7BAD90E1-1260-4801-BA02-E58CA2EAF871}">
      <dgm:prSet/>
      <dgm:spPr/>
      <dgm:t>
        <a:bodyPr/>
        <a:lstStyle/>
        <a:p>
          <a:endParaRPr lang="en-US"/>
        </a:p>
      </dgm:t>
    </dgm:pt>
    <dgm:pt modelId="{14F41E4C-339F-4FEB-9497-63DDFFD80C7A}">
      <dgm:prSet phldrT="[Text]"/>
      <dgm:spPr>
        <a:solidFill>
          <a:srgbClr val="92D050">
            <a:alpha val="90000"/>
          </a:srgbClr>
        </a:solidFill>
        <a:ln>
          <a:noFill/>
        </a:ln>
      </dgm:spPr>
      <dgm:t>
        <a:bodyPr/>
        <a:lstStyle/>
        <a:p>
          <a:r>
            <a:rPr lang="en-US"/>
            <a:t>Tier 1: Whole School  Prevention</a:t>
          </a:r>
        </a:p>
      </dgm:t>
    </dgm:pt>
    <dgm:pt modelId="{7FE78FAB-EB9D-4AF2-837A-8F7CAFA445B9}" type="parTrans" cxnId="{C37A8E93-FFB9-4CFD-BD00-F16C2B823C45}">
      <dgm:prSet/>
      <dgm:spPr/>
      <dgm:t>
        <a:bodyPr/>
        <a:lstStyle/>
        <a:p>
          <a:endParaRPr lang="en-US"/>
        </a:p>
      </dgm:t>
    </dgm:pt>
    <dgm:pt modelId="{B145CDF2-D4EF-4B98-BF5E-033E00E547A1}" type="sibTrans" cxnId="{C37A8E93-FFB9-4CFD-BD00-F16C2B823C45}">
      <dgm:prSet/>
      <dgm:spPr/>
      <dgm:t>
        <a:bodyPr/>
        <a:lstStyle/>
        <a:p>
          <a:endParaRPr lang="en-US"/>
        </a:p>
      </dgm:t>
    </dgm:pt>
    <dgm:pt modelId="{3798D956-1E36-429D-87F0-DAE68E8C3992}" type="pres">
      <dgm:prSet presAssocID="{EA2FBD8D-650B-46F2-A76D-5C45768F4452}" presName="compositeShape" presStyleCnt="0">
        <dgm:presLayoutVars>
          <dgm:dir/>
          <dgm:resizeHandles/>
        </dgm:presLayoutVars>
      </dgm:prSet>
      <dgm:spPr/>
    </dgm:pt>
    <dgm:pt modelId="{18DEB464-77E4-4CBE-BE23-6E9A1C47F6FE}" type="pres">
      <dgm:prSet presAssocID="{EA2FBD8D-650B-46F2-A76D-5C45768F4452}" presName="pyramid" presStyleLbl="node1" presStyleIdx="0" presStyleCnt="1" custLinFactNeighborX="819" custLinFactNeighborY="819"/>
      <dgm:spPr>
        <a:solidFill>
          <a:srgbClr val="00B0F0"/>
        </a:solidFill>
      </dgm:spPr>
    </dgm:pt>
    <dgm:pt modelId="{4145EC82-82FB-444E-A71F-5E5B8D1DE7A6}" type="pres">
      <dgm:prSet presAssocID="{EA2FBD8D-650B-46F2-A76D-5C45768F4452}" presName="theList" presStyleCnt="0"/>
      <dgm:spPr/>
    </dgm:pt>
    <dgm:pt modelId="{60EDFF63-E7DF-4B60-971E-AF5E70CE0FBF}" type="pres">
      <dgm:prSet presAssocID="{06765B0A-E72B-42E6-8E3B-4EA4C85A59C8}" presName="aNode" presStyleLbl="fgAcc1" presStyleIdx="0" presStyleCnt="3">
        <dgm:presLayoutVars>
          <dgm:bulletEnabled val="1"/>
        </dgm:presLayoutVars>
      </dgm:prSet>
      <dgm:spPr/>
    </dgm:pt>
    <dgm:pt modelId="{85A98981-B0A8-490E-A1BC-22AE35412D6B}" type="pres">
      <dgm:prSet presAssocID="{06765B0A-E72B-42E6-8E3B-4EA4C85A59C8}" presName="aSpace" presStyleCnt="0"/>
      <dgm:spPr/>
    </dgm:pt>
    <dgm:pt modelId="{D931F7F0-C624-4D58-B1A4-5396D97FC4AA}" type="pres">
      <dgm:prSet presAssocID="{AF3E972F-9F26-420E-B785-74D3E78DA5BA}" presName="aNode" presStyleLbl="fgAcc1" presStyleIdx="1" presStyleCnt="3">
        <dgm:presLayoutVars>
          <dgm:bulletEnabled val="1"/>
        </dgm:presLayoutVars>
      </dgm:prSet>
      <dgm:spPr/>
    </dgm:pt>
    <dgm:pt modelId="{CF742C0A-65A9-4407-AF95-95793184B5FD}" type="pres">
      <dgm:prSet presAssocID="{AF3E972F-9F26-420E-B785-74D3E78DA5BA}" presName="aSpace" presStyleCnt="0"/>
      <dgm:spPr/>
    </dgm:pt>
    <dgm:pt modelId="{3A9B8092-EC43-440C-9B5F-62A777BC74D0}" type="pres">
      <dgm:prSet presAssocID="{14F41E4C-339F-4FEB-9497-63DDFFD80C7A}" presName="aNode" presStyleLbl="fgAcc1" presStyleIdx="2" presStyleCnt="3">
        <dgm:presLayoutVars>
          <dgm:bulletEnabled val="1"/>
        </dgm:presLayoutVars>
      </dgm:prSet>
      <dgm:spPr/>
    </dgm:pt>
    <dgm:pt modelId="{D321EC83-6B63-4538-9841-48FF21169CCE}" type="pres">
      <dgm:prSet presAssocID="{14F41E4C-339F-4FEB-9497-63DDFFD80C7A}" presName="aSpace" presStyleCnt="0"/>
      <dgm:spPr/>
    </dgm:pt>
  </dgm:ptLst>
  <dgm:cxnLst>
    <dgm:cxn modelId="{B3C0B504-B48D-4858-8D45-29AC5372B29B}" type="presOf" srcId="{AF3E972F-9F26-420E-B785-74D3E78DA5BA}" destId="{D931F7F0-C624-4D58-B1A4-5396D97FC4AA}" srcOrd="0" destOrd="0" presId="urn:microsoft.com/office/officeart/2005/8/layout/pyramid2"/>
    <dgm:cxn modelId="{32C04507-4151-47B4-8E8B-E9DF7DAFB06D}" type="presOf" srcId="{06765B0A-E72B-42E6-8E3B-4EA4C85A59C8}" destId="{60EDFF63-E7DF-4B60-971E-AF5E70CE0FBF}" srcOrd="0" destOrd="0" presId="urn:microsoft.com/office/officeart/2005/8/layout/pyramid2"/>
    <dgm:cxn modelId="{ECA7F829-A531-492C-BAF6-220AA73206F9}" type="presOf" srcId="{14F41E4C-339F-4FEB-9497-63DDFFD80C7A}" destId="{3A9B8092-EC43-440C-9B5F-62A777BC74D0}" srcOrd="0" destOrd="0" presId="urn:microsoft.com/office/officeart/2005/8/layout/pyramid2"/>
    <dgm:cxn modelId="{C37A8E93-FFB9-4CFD-BD00-F16C2B823C45}" srcId="{EA2FBD8D-650B-46F2-A76D-5C45768F4452}" destId="{14F41E4C-339F-4FEB-9497-63DDFFD80C7A}" srcOrd="2" destOrd="0" parTransId="{7FE78FAB-EB9D-4AF2-837A-8F7CAFA445B9}" sibTransId="{B145CDF2-D4EF-4B98-BF5E-033E00E547A1}"/>
    <dgm:cxn modelId="{7795499B-C9BD-449F-B4DA-0045CA32E450}" type="presOf" srcId="{EA2FBD8D-650B-46F2-A76D-5C45768F4452}" destId="{3798D956-1E36-429D-87F0-DAE68E8C3992}" srcOrd="0" destOrd="0" presId="urn:microsoft.com/office/officeart/2005/8/layout/pyramid2"/>
    <dgm:cxn modelId="{7BAD90E1-1260-4801-BA02-E58CA2EAF871}" srcId="{EA2FBD8D-650B-46F2-A76D-5C45768F4452}" destId="{AF3E972F-9F26-420E-B785-74D3E78DA5BA}" srcOrd="1" destOrd="0" parTransId="{2D099E88-ED76-4DC7-98D9-1E3F24EDCD27}" sibTransId="{69D74D31-720C-42A6-A7BD-489E4DF75DB2}"/>
    <dgm:cxn modelId="{746D5DEC-4A19-42E8-9E1F-A8C95019218A}" srcId="{EA2FBD8D-650B-46F2-A76D-5C45768F4452}" destId="{06765B0A-E72B-42E6-8E3B-4EA4C85A59C8}" srcOrd="0" destOrd="0" parTransId="{587A9A39-023D-4227-9763-E43A0123F0DF}" sibTransId="{81655389-DF94-4A27-9022-FFB97907877F}"/>
    <dgm:cxn modelId="{5F63122D-60A4-418D-B2EC-F268184195FD}" type="presParOf" srcId="{3798D956-1E36-429D-87F0-DAE68E8C3992}" destId="{18DEB464-77E4-4CBE-BE23-6E9A1C47F6FE}" srcOrd="0" destOrd="0" presId="urn:microsoft.com/office/officeart/2005/8/layout/pyramid2"/>
    <dgm:cxn modelId="{C0F2028A-2181-4DCB-93EA-2B433DD877AA}" type="presParOf" srcId="{3798D956-1E36-429D-87F0-DAE68E8C3992}" destId="{4145EC82-82FB-444E-A71F-5E5B8D1DE7A6}" srcOrd="1" destOrd="0" presId="urn:microsoft.com/office/officeart/2005/8/layout/pyramid2"/>
    <dgm:cxn modelId="{FF957C82-F0C9-4635-9E21-63415D891429}" type="presParOf" srcId="{4145EC82-82FB-444E-A71F-5E5B8D1DE7A6}" destId="{60EDFF63-E7DF-4B60-971E-AF5E70CE0FBF}" srcOrd="0" destOrd="0" presId="urn:microsoft.com/office/officeart/2005/8/layout/pyramid2"/>
    <dgm:cxn modelId="{BE05B990-9B81-4FBB-9E30-CC5A27E7476B}" type="presParOf" srcId="{4145EC82-82FB-444E-A71F-5E5B8D1DE7A6}" destId="{85A98981-B0A8-490E-A1BC-22AE35412D6B}" srcOrd="1" destOrd="0" presId="urn:microsoft.com/office/officeart/2005/8/layout/pyramid2"/>
    <dgm:cxn modelId="{7DC97E2A-B37A-4652-B13E-A18890FC11D2}" type="presParOf" srcId="{4145EC82-82FB-444E-A71F-5E5B8D1DE7A6}" destId="{D931F7F0-C624-4D58-B1A4-5396D97FC4AA}" srcOrd="2" destOrd="0" presId="urn:microsoft.com/office/officeart/2005/8/layout/pyramid2"/>
    <dgm:cxn modelId="{F3EF8148-0BF2-47DE-AFD3-3C3E0385B6B9}" type="presParOf" srcId="{4145EC82-82FB-444E-A71F-5E5B8D1DE7A6}" destId="{CF742C0A-65A9-4407-AF95-95793184B5FD}" srcOrd="3" destOrd="0" presId="urn:microsoft.com/office/officeart/2005/8/layout/pyramid2"/>
    <dgm:cxn modelId="{A2A5E10B-CB70-4F4E-9D43-8CCD6711A5B1}" type="presParOf" srcId="{4145EC82-82FB-444E-A71F-5E5B8D1DE7A6}" destId="{3A9B8092-EC43-440C-9B5F-62A777BC74D0}" srcOrd="4" destOrd="0" presId="urn:microsoft.com/office/officeart/2005/8/layout/pyramid2"/>
    <dgm:cxn modelId="{AFFE458E-DC53-4F23-AEC3-A4EB3F2C7677}" type="presParOf" srcId="{4145EC82-82FB-444E-A71F-5E5B8D1DE7A6}" destId="{D321EC83-6B63-4538-9841-48FF21169CC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79A6B-40C2-4CB7-8C1C-B4EB0B870543}"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FD2BB53E-1F54-493A-8EBD-C2756F304B4A}">
      <dgm:prSet/>
      <dgm:spPr/>
      <dgm:t>
        <a:bodyPr/>
        <a:lstStyle/>
        <a:p>
          <a:r>
            <a:rPr lang="en-US"/>
            <a:t>Provide a process for prevention of absences and early intervention for students</a:t>
          </a:r>
        </a:p>
      </dgm:t>
    </dgm:pt>
    <dgm:pt modelId="{95D4D49E-4C4C-4CB3-A72F-2A206D0A4D0A}" type="parTrans" cxnId="{941A0118-3E6C-4A20-84AA-ACD1501B207A}">
      <dgm:prSet/>
      <dgm:spPr/>
      <dgm:t>
        <a:bodyPr/>
        <a:lstStyle/>
        <a:p>
          <a:endParaRPr lang="en-US"/>
        </a:p>
      </dgm:t>
    </dgm:pt>
    <dgm:pt modelId="{2B6BDE44-58E3-4AB3-B8C5-E6DB0BC42A3C}" type="sibTrans" cxnId="{941A0118-3E6C-4A20-84AA-ACD1501B207A}">
      <dgm:prSet phldrT="1" phldr="0"/>
      <dgm:spPr/>
      <dgm:t>
        <a:bodyPr/>
        <a:lstStyle/>
        <a:p>
          <a:r>
            <a:rPr lang="en-US"/>
            <a:t>1</a:t>
          </a:r>
        </a:p>
      </dgm:t>
    </dgm:pt>
    <dgm:pt modelId="{7B5A5D8B-D07A-47D1-9623-E08F743679FA}">
      <dgm:prSet/>
      <dgm:spPr/>
      <dgm:t>
        <a:bodyPr/>
        <a:lstStyle/>
        <a:p>
          <a:r>
            <a:rPr lang="en-US"/>
            <a:t>Best practice: include the attendance plan in the form of a goal or initiative of their existing Strategic Plan and /or School Improvement Plan</a:t>
          </a:r>
        </a:p>
      </dgm:t>
    </dgm:pt>
    <dgm:pt modelId="{EBE4BE8C-F7E7-46FA-AC0B-A4FDFFE3014F}" type="parTrans" cxnId="{15BADB80-F5DA-46F6-8CE4-9FAE6F0EB825}">
      <dgm:prSet/>
      <dgm:spPr/>
      <dgm:t>
        <a:bodyPr/>
        <a:lstStyle/>
        <a:p>
          <a:endParaRPr lang="en-US"/>
        </a:p>
      </dgm:t>
    </dgm:pt>
    <dgm:pt modelId="{1E0CF0E2-7041-4154-9689-8A032B8774EF}" type="sibTrans" cxnId="{15BADB80-F5DA-46F6-8CE4-9FAE6F0EB825}">
      <dgm:prSet phldrT="2" phldr="0"/>
      <dgm:spPr/>
      <dgm:t>
        <a:bodyPr/>
        <a:lstStyle/>
        <a:p>
          <a:r>
            <a:rPr lang="en-US"/>
            <a:t>2</a:t>
          </a:r>
        </a:p>
      </dgm:t>
    </dgm:pt>
    <dgm:pt modelId="{782F3ED1-66EB-4D7C-B63B-8B49E1DABEF6}">
      <dgm:prSet/>
      <dgm:spPr/>
      <dgm:t>
        <a:bodyPr/>
        <a:lstStyle/>
        <a:p>
          <a:r>
            <a:rPr lang="en-US"/>
            <a:t>Align your ESEA, School Improvement, and District Reading Improvement  plans</a:t>
          </a:r>
        </a:p>
      </dgm:t>
    </dgm:pt>
    <dgm:pt modelId="{E2A526B1-1571-456F-A123-1129F44C3EA6}" type="parTrans" cxnId="{632A09A5-24E0-4099-89F0-74B8D0DFFAC2}">
      <dgm:prSet/>
      <dgm:spPr/>
      <dgm:t>
        <a:bodyPr/>
        <a:lstStyle/>
        <a:p>
          <a:endParaRPr lang="en-US"/>
        </a:p>
      </dgm:t>
    </dgm:pt>
    <dgm:pt modelId="{939C61F0-3661-468C-B367-D9311C623BBB}" type="sibTrans" cxnId="{632A09A5-24E0-4099-89F0-74B8D0DFFAC2}">
      <dgm:prSet phldrT="3" phldr="0"/>
      <dgm:spPr/>
      <dgm:t>
        <a:bodyPr/>
        <a:lstStyle/>
        <a:p>
          <a:r>
            <a:rPr lang="en-US"/>
            <a:t>3</a:t>
          </a:r>
        </a:p>
      </dgm:t>
    </dgm:pt>
    <dgm:pt modelId="{9F768E8F-1D22-44C5-A849-E4D263B123ED}" type="pres">
      <dgm:prSet presAssocID="{BBA79A6B-40C2-4CB7-8C1C-B4EB0B870543}" presName="Name0" presStyleCnt="0">
        <dgm:presLayoutVars>
          <dgm:animLvl val="lvl"/>
          <dgm:resizeHandles val="exact"/>
        </dgm:presLayoutVars>
      </dgm:prSet>
      <dgm:spPr/>
    </dgm:pt>
    <dgm:pt modelId="{2F8A7F8F-7EE9-4E29-9545-7390C1C67F2C}" type="pres">
      <dgm:prSet presAssocID="{FD2BB53E-1F54-493A-8EBD-C2756F304B4A}" presName="compositeNode" presStyleCnt="0">
        <dgm:presLayoutVars>
          <dgm:bulletEnabled val="1"/>
        </dgm:presLayoutVars>
      </dgm:prSet>
      <dgm:spPr/>
    </dgm:pt>
    <dgm:pt modelId="{5CA15D69-AB17-4B3C-82C4-8563087F90EC}" type="pres">
      <dgm:prSet presAssocID="{FD2BB53E-1F54-493A-8EBD-C2756F304B4A}" presName="bgRect" presStyleLbl="bgAccFollowNode1" presStyleIdx="0" presStyleCnt="3"/>
      <dgm:spPr/>
    </dgm:pt>
    <dgm:pt modelId="{C5D1C143-3F12-4A4A-92AC-C870A76EED41}" type="pres">
      <dgm:prSet presAssocID="{2B6BDE44-58E3-4AB3-B8C5-E6DB0BC42A3C}" presName="sibTransNodeCircle" presStyleLbl="alignNode1" presStyleIdx="0" presStyleCnt="6">
        <dgm:presLayoutVars>
          <dgm:chMax val="0"/>
          <dgm:bulletEnabled/>
        </dgm:presLayoutVars>
      </dgm:prSet>
      <dgm:spPr/>
    </dgm:pt>
    <dgm:pt modelId="{B6A4505D-CFB5-474A-B4A9-AC8E3C6856CD}" type="pres">
      <dgm:prSet presAssocID="{FD2BB53E-1F54-493A-8EBD-C2756F304B4A}" presName="bottomLine" presStyleLbl="alignNode1" presStyleIdx="1" presStyleCnt="6">
        <dgm:presLayoutVars/>
      </dgm:prSet>
      <dgm:spPr/>
    </dgm:pt>
    <dgm:pt modelId="{6A92CDA1-5BF4-4786-814B-47717EE7246C}" type="pres">
      <dgm:prSet presAssocID="{FD2BB53E-1F54-493A-8EBD-C2756F304B4A}" presName="nodeText" presStyleLbl="bgAccFollowNode1" presStyleIdx="0" presStyleCnt="3">
        <dgm:presLayoutVars>
          <dgm:bulletEnabled val="1"/>
        </dgm:presLayoutVars>
      </dgm:prSet>
      <dgm:spPr/>
    </dgm:pt>
    <dgm:pt modelId="{A36C63FD-480C-412A-81DC-9378279DFA2A}" type="pres">
      <dgm:prSet presAssocID="{2B6BDE44-58E3-4AB3-B8C5-E6DB0BC42A3C}" presName="sibTrans" presStyleCnt="0"/>
      <dgm:spPr/>
    </dgm:pt>
    <dgm:pt modelId="{A4C8C583-A4DE-4C15-9252-6DAC5EF5746F}" type="pres">
      <dgm:prSet presAssocID="{7B5A5D8B-D07A-47D1-9623-E08F743679FA}" presName="compositeNode" presStyleCnt="0">
        <dgm:presLayoutVars>
          <dgm:bulletEnabled val="1"/>
        </dgm:presLayoutVars>
      </dgm:prSet>
      <dgm:spPr/>
    </dgm:pt>
    <dgm:pt modelId="{C83B78B6-370E-4FA7-908D-DBB7DDA2B4E7}" type="pres">
      <dgm:prSet presAssocID="{7B5A5D8B-D07A-47D1-9623-E08F743679FA}" presName="bgRect" presStyleLbl="bgAccFollowNode1" presStyleIdx="1" presStyleCnt="3"/>
      <dgm:spPr/>
    </dgm:pt>
    <dgm:pt modelId="{7EB1FB8C-578D-487E-A5A8-4CB397833591}" type="pres">
      <dgm:prSet presAssocID="{1E0CF0E2-7041-4154-9689-8A032B8774EF}" presName="sibTransNodeCircle" presStyleLbl="alignNode1" presStyleIdx="2" presStyleCnt="6">
        <dgm:presLayoutVars>
          <dgm:chMax val="0"/>
          <dgm:bulletEnabled/>
        </dgm:presLayoutVars>
      </dgm:prSet>
      <dgm:spPr/>
    </dgm:pt>
    <dgm:pt modelId="{B2F8C879-1660-4934-9E2F-C14E51B0370B}" type="pres">
      <dgm:prSet presAssocID="{7B5A5D8B-D07A-47D1-9623-E08F743679FA}" presName="bottomLine" presStyleLbl="alignNode1" presStyleIdx="3" presStyleCnt="6">
        <dgm:presLayoutVars/>
      </dgm:prSet>
      <dgm:spPr/>
    </dgm:pt>
    <dgm:pt modelId="{58C5C0CC-B450-439F-B9D4-27221968F735}" type="pres">
      <dgm:prSet presAssocID="{7B5A5D8B-D07A-47D1-9623-E08F743679FA}" presName="nodeText" presStyleLbl="bgAccFollowNode1" presStyleIdx="1" presStyleCnt="3">
        <dgm:presLayoutVars>
          <dgm:bulletEnabled val="1"/>
        </dgm:presLayoutVars>
      </dgm:prSet>
      <dgm:spPr/>
    </dgm:pt>
    <dgm:pt modelId="{CF4FDD84-9A6C-4481-82E4-DC96772C8313}" type="pres">
      <dgm:prSet presAssocID="{1E0CF0E2-7041-4154-9689-8A032B8774EF}" presName="sibTrans" presStyleCnt="0"/>
      <dgm:spPr/>
    </dgm:pt>
    <dgm:pt modelId="{B322757A-32B4-4E8C-9DBC-034B6A7F2FDA}" type="pres">
      <dgm:prSet presAssocID="{782F3ED1-66EB-4D7C-B63B-8B49E1DABEF6}" presName="compositeNode" presStyleCnt="0">
        <dgm:presLayoutVars>
          <dgm:bulletEnabled val="1"/>
        </dgm:presLayoutVars>
      </dgm:prSet>
      <dgm:spPr/>
    </dgm:pt>
    <dgm:pt modelId="{B71C797D-E11B-4D67-9738-4BBBDD0F8D78}" type="pres">
      <dgm:prSet presAssocID="{782F3ED1-66EB-4D7C-B63B-8B49E1DABEF6}" presName="bgRect" presStyleLbl="bgAccFollowNode1" presStyleIdx="2" presStyleCnt="3"/>
      <dgm:spPr/>
    </dgm:pt>
    <dgm:pt modelId="{1E507DA5-3F82-4E53-91BB-2D68FA582973}" type="pres">
      <dgm:prSet presAssocID="{939C61F0-3661-468C-B367-D9311C623BBB}" presName="sibTransNodeCircle" presStyleLbl="alignNode1" presStyleIdx="4" presStyleCnt="6">
        <dgm:presLayoutVars>
          <dgm:chMax val="0"/>
          <dgm:bulletEnabled/>
        </dgm:presLayoutVars>
      </dgm:prSet>
      <dgm:spPr/>
    </dgm:pt>
    <dgm:pt modelId="{FEA88289-6B70-4851-8DF5-59FE26A71567}" type="pres">
      <dgm:prSet presAssocID="{782F3ED1-66EB-4D7C-B63B-8B49E1DABEF6}" presName="bottomLine" presStyleLbl="alignNode1" presStyleIdx="5" presStyleCnt="6">
        <dgm:presLayoutVars/>
      </dgm:prSet>
      <dgm:spPr/>
    </dgm:pt>
    <dgm:pt modelId="{444F4BF3-366C-4F31-A2B3-70FE960205AD}" type="pres">
      <dgm:prSet presAssocID="{782F3ED1-66EB-4D7C-B63B-8B49E1DABEF6}" presName="nodeText" presStyleLbl="bgAccFollowNode1" presStyleIdx="2" presStyleCnt="3">
        <dgm:presLayoutVars>
          <dgm:bulletEnabled val="1"/>
        </dgm:presLayoutVars>
      </dgm:prSet>
      <dgm:spPr/>
    </dgm:pt>
  </dgm:ptLst>
  <dgm:cxnLst>
    <dgm:cxn modelId="{941A0118-3E6C-4A20-84AA-ACD1501B207A}" srcId="{BBA79A6B-40C2-4CB7-8C1C-B4EB0B870543}" destId="{FD2BB53E-1F54-493A-8EBD-C2756F304B4A}" srcOrd="0" destOrd="0" parTransId="{95D4D49E-4C4C-4CB3-A72F-2A206D0A4D0A}" sibTransId="{2B6BDE44-58E3-4AB3-B8C5-E6DB0BC42A3C}"/>
    <dgm:cxn modelId="{2C3DD91C-7ACF-4531-A08B-992CA5C8580C}" type="presOf" srcId="{1E0CF0E2-7041-4154-9689-8A032B8774EF}" destId="{7EB1FB8C-578D-487E-A5A8-4CB397833591}" srcOrd="0" destOrd="0" presId="urn:microsoft.com/office/officeart/2016/7/layout/BasicLinearProcessNumbered"/>
    <dgm:cxn modelId="{E6639F3A-7B18-4CC7-BD16-04AC596ABFD3}" type="presOf" srcId="{939C61F0-3661-468C-B367-D9311C623BBB}" destId="{1E507DA5-3F82-4E53-91BB-2D68FA582973}" srcOrd="0" destOrd="0" presId="urn:microsoft.com/office/officeart/2016/7/layout/BasicLinearProcessNumbered"/>
    <dgm:cxn modelId="{97E61E4A-9C5D-42F2-9A52-98434791C19F}" type="presOf" srcId="{782F3ED1-66EB-4D7C-B63B-8B49E1DABEF6}" destId="{444F4BF3-366C-4F31-A2B3-70FE960205AD}" srcOrd="1" destOrd="0" presId="urn:microsoft.com/office/officeart/2016/7/layout/BasicLinearProcessNumbered"/>
    <dgm:cxn modelId="{58978B75-EB45-4C95-A162-DF1003E4B5B7}" type="presOf" srcId="{782F3ED1-66EB-4D7C-B63B-8B49E1DABEF6}" destId="{B71C797D-E11B-4D67-9738-4BBBDD0F8D78}" srcOrd="0" destOrd="0" presId="urn:microsoft.com/office/officeart/2016/7/layout/BasicLinearProcessNumbered"/>
    <dgm:cxn modelId="{15BADB80-F5DA-46F6-8CE4-9FAE6F0EB825}" srcId="{BBA79A6B-40C2-4CB7-8C1C-B4EB0B870543}" destId="{7B5A5D8B-D07A-47D1-9623-E08F743679FA}" srcOrd="1" destOrd="0" parTransId="{EBE4BE8C-F7E7-46FA-AC0B-A4FDFFE3014F}" sibTransId="{1E0CF0E2-7041-4154-9689-8A032B8774EF}"/>
    <dgm:cxn modelId="{42A40E9F-460A-4958-8AA7-AF4C2F13264C}" type="presOf" srcId="{2B6BDE44-58E3-4AB3-B8C5-E6DB0BC42A3C}" destId="{C5D1C143-3F12-4A4A-92AC-C870A76EED41}" srcOrd="0" destOrd="0" presId="urn:microsoft.com/office/officeart/2016/7/layout/BasicLinearProcessNumbered"/>
    <dgm:cxn modelId="{632A09A5-24E0-4099-89F0-74B8D0DFFAC2}" srcId="{BBA79A6B-40C2-4CB7-8C1C-B4EB0B870543}" destId="{782F3ED1-66EB-4D7C-B63B-8B49E1DABEF6}" srcOrd="2" destOrd="0" parTransId="{E2A526B1-1571-456F-A123-1129F44C3EA6}" sibTransId="{939C61F0-3661-468C-B367-D9311C623BBB}"/>
    <dgm:cxn modelId="{39E1B4C0-7A3F-4DCA-A752-83B6246B3202}" type="presOf" srcId="{FD2BB53E-1F54-493A-8EBD-C2756F304B4A}" destId="{5CA15D69-AB17-4B3C-82C4-8563087F90EC}" srcOrd="0" destOrd="0" presId="urn:microsoft.com/office/officeart/2016/7/layout/BasicLinearProcessNumbered"/>
    <dgm:cxn modelId="{A4785ECB-C1E7-42A6-B0B1-446BEF199852}" type="presOf" srcId="{7B5A5D8B-D07A-47D1-9623-E08F743679FA}" destId="{C83B78B6-370E-4FA7-908D-DBB7DDA2B4E7}" srcOrd="0" destOrd="0" presId="urn:microsoft.com/office/officeart/2016/7/layout/BasicLinearProcessNumbered"/>
    <dgm:cxn modelId="{38EA6CD5-18A7-4D2F-92AD-6850C264ED5D}" type="presOf" srcId="{BBA79A6B-40C2-4CB7-8C1C-B4EB0B870543}" destId="{9F768E8F-1D22-44C5-A849-E4D263B123ED}" srcOrd="0" destOrd="0" presId="urn:microsoft.com/office/officeart/2016/7/layout/BasicLinearProcessNumbered"/>
    <dgm:cxn modelId="{928CF1D6-877F-40A2-BCF9-B347CBB2069B}" type="presOf" srcId="{FD2BB53E-1F54-493A-8EBD-C2756F304B4A}" destId="{6A92CDA1-5BF4-4786-814B-47717EE7246C}" srcOrd="1" destOrd="0" presId="urn:microsoft.com/office/officeart/2016/7/layout/BasicLinearProcessNumbered"/>
    <dgm:cxn modelId="{A4F712F7-5D89-4F5E-8EED-30F856783233}" type="presOf" srcId="{7B5A5D8B-D07A-47D1-9623-E08F743679FA}" destId="{58C5C0CC-B450-439F-B9D4-27221968F735}" srcOrd="1" destOrd="0" presId="urn:microsoft.com/office/officeart/2016/7/layout/BasicLinearProcessNumbered"/>
    <dgm:cxn modelId="{B4247FE1-9BEB-4DEF-89A7-DC5D1E9004F6}" type="presParOf" srcId="{9F768E8F-1D22-44C5-A849-E4D263B123ED}" destId="{2F8A7F8F-7EE9-4E29-9545-7390C1C67F2C}" srcOrd="0" destOrd="0" presId="urn:microsoft.com/office/officeart/2016/7/layout/BasicLinearProcessNumbered"/>
    <dgm:cxn modelId="{DB9CA1F0-6EA4-4F4F-8D6E-0A899FEC93C7}" type="presParOf" srcId="{2F8A7F8F-7EE9-4E29-9545-7390C1C67F2C}" destId="{5CA15D69-AB17-4B3C-82C4-8563087F90EC}" srcOrd="0" destOrd="0" presId="urn:microsoft.com/office/officeart/2016/7/layout/BasicLinearProcessNumbered"/>
    <dgm:cxn modelId="{B557693F-A600-4937-801A-AAD8F49B1466}" type="presParOf" srcId="{2F8A7F8F-7EE9-4E29-9545-7390C1C67F2C}" destId="{C5D1C143-3F12-4A4A-92AC-C870A76EED41}" srcOrd="1" destOrd="0" presId="urn:microsoft.com/office/officeart/2016/7/layout/BasicLinearProcessNumbered"/>
    <dgm:cxn modelId="{0EAC8C78-6C64-4E53-8210-03C928A60E59}" type="presParOf" srcId="{2F8A7F8F-7EE9-4E29-9545-7390C1C67F2C}" destId="{B6A4505D-CFB5-474A-B4A9-AC8E3C6856CD}" srcOrd="2" destOrd="0" presId="urn:microsoft.com/office/officeart/2016/7/layout/BasicLinearProcessNumbered"/>
    <dgm:cxn modelId="{819964E3-90E5-4A6B-BF67-DB71F346F7AF}" type="presParOf" srcId="{2F8A7F8F-7EE9-4E29-9545-7390C1C67F2C}" destId="{6A92CDA1-5BF4-4786-814B-47717EE7246C}" srcOrd="3" destOrd="0" presId="urn:microsoft.com/office/officeart/2016/7/layout/BasicLinearProcessNumbered"/>
    <dgm:cxn modelId="{A8EE736F-F975-4B44-ACB5-F0F45E8C4647}" type="presParOf" srcId="{9F768E8F-1D22-44C5-A849-E4D263B123ED}" destId="{A36C63FD-480C-412A-81DC-9378279DFA2A}" srcOrd="1" destOrd="0" presId="urn:microsoft.com/office/officeart/2016/7/layout/BasicLinearProcessNumbered"/>
    <dgm:cxn modelId="{46558E6D-B683-4B13-9A70-5A706E1D9426}" type="presParOf" srcId="{9F768E8F-1D22-44C5-A849-E4D263B123ED}" destId="{A4C8C583-A4DE-4C15-9252-6DAC5EF5746F}" srcOrd="2" destOrd="0" presId="urn:microsoft.com/office/officeart/2016/7/layout/BasicLinearProcessNumbered"/>
    <dgm:cxn modelId="{109B8DC7-043E-4A56-A83B-C68A789A851C}" type="presParOf" srcId="{A4C8C583-A4DE-4C15-9252-6DAC5EF5746F}" destId="{C83B78B6-370E-4FA7-908D-DBB7DDA2B4E7}" srcOrd="0" destOrd="0" presId="urn:microsoft.com/office/officeart/2016/7/layout/BasicLinearProcessNumbered"/>
    <dgm:cxn modelId="{C3D5AB42-A3C6-45E9-AB92-A505B474A906}" type="presParOf" srcId="{A4C8C583-A4DE-4C15-9252-6DAC5EF5746F}" destId="{7EB1FB8C-578D-487E-A5A8-4CB397833591}" srcOrd="1" destOrd="0" presId="urn:microsoft.com/office/officeart/2016/7/layout/BasicLinearProcessNumbered"/>
    <dgm:cxn modelId="{4975E6BA-38BB-4590-B240-4CD1E5A3CD4C}" type="presParOf" srcId="{A4C8C583-A4DE-4C15-9252-6DAC5EF5746F}" destId="{B2F8C879-1660-4934-9E2F-C14E51B0370B}" srcOrd="2" destOrd="0" presId="urn:microsoft.com/office/officeart/2016/7/layout/BasicLinearProcessNumbered"/>
    <dgm:cxn modelId="{CF7F1887-8305-4853-BEF1-229B80150C4A}" type="presParOf" srcId="{A4C8C583-A4DE-4C15-9252-6DAC5EF5746F}" destId="{58C5C0CC-B450-439F-B9D4-27221968F735}" srcOrd="3" destOrd="0" presId="urn:microsoft.com/office/officeart/2016/7/layout/BasicLinearProcessNumbered"/>
    <dgm:cxn modelId="{CCAF1E58-5BF2-4E3B-B142-5CEA93FD5735}" type="presParOf" srcId="{9F768E8F-1D22-44C5-A849-E4D263B123ED}" destId="{CF4FDD84-9A6C-4481-82E4-DC96772C8313}" srcOrd="3" destOrd="0" presId="urn:microsoft.com/office/officeart/2016/7/layout/BasicLinearProcessNumbered"/>
    <dgm:cxn modelId="{074A3D0A-0467-4739-B13B-3763035F0993}" type="presParOf" srcId="{9F768E8F-1D22-44C5-A849-E4D263B123ED}" destId="{B322757A-32B4-4E8C-9DBC-034B6A7F2FDA}" srcOrd="4" destOrd="0" presId="urn:microsoft.com/office/officeart/2016/7/layout/BasicLinearProcessNumbered"/>
    <dgm:cxn modelId="{E5459EE5-5EC8-4B62-8E5F-8F9CF5B027D1}" type="presParOf" srcId="{B322757A-32B4-4E8C-9DBC-034B6A7F2FDA}" destId="{B71C797D-E11B-4D67-9738-4BBBDD0F8D78}" srcOrd="0" destOrd="0" presId="urn:microsoft.com/office/officeart/2016/7/layout/BasicLinearProcessNumbered"/>
    <dgm:cxn modelId="{63EA24A5-AB92-4C61-B267-D50C831F6C5F}" type="presParOf" srcId="{B322757A-32B4-4E8C-9DBC-034B6A7F2FDA}" destId="{1E507DA5-3F82-4E53-91BB-2D68FA582973}" srcOrd="1" destOrd="0" presId="urn:microsoft.com/office/officeart/2016/7/layout/BasicLinearProcessNumbered"/>
    <dgm:cxn modelId="{3B8AC595-CBE4-415D-AD42-960707EC9DA8}" type="presParOf" srcId="{B322757A-32B4-4E8C-9DBC-034B6A7F2FDA}" destId="{FEA88289-6B70-4851-8DF5-59FE26A71567}" srcOrd="2" destOrd="0" presId="urn:microsoft.com/office/officeart/2016/7/layout/BasicLinearProcessNumbered"/>
    <dgm:cxn modelId="{12AAE5B9-8E4C-478E-AA45-2A035FAC3009}" type="presParOf" srcId="{B322757A-32B4-4E8C-9DBC-034B6A7F2FDA}" destId="{444F4BF3-366C-4F31-A2B3-70FE960205A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C3172-8E3E-4F54-BBA4-7E10759A3F9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0D4A01B5-72F2-4072-AB11-C1753D19253E}">
      <dgm:prSet/>
      <dgm:spPr/>
      <dgm:t>
        <a:bodyPr/>
        <a:lstStyle/>
        <a:p>
          <a:r>
            <a:rPr lang="en-US" b="1">
              <a:solidFill>
                <a:schemeClr val="tx1"/>
              </a:solidFill>
            </a:rPr>
            <a:t>Clear Schoolwide Attendance Policies</a:t>
          </a:r>
          <a:endParaRPr lang="en-US">
            <a:solidFill>
              <a:schemeClr val="tx1"/>
            </a:solidFill>
          </a:endParaRPr>
        </a:p>
      </dgm:t>
    </dgm:pt>
    <dgm:pt modelId="{1D6BF962-8926-45A0-B0D2-8E98696516EF}" type="parTrans" cxnId="{C10D7EBA-5828-4C95-B253-E1E6C29B0AC7}">
      <dgm:prSet/>
      <dgm:spPr/>
      <dgm:t>
        <a:bodyPr/>
        <a:lstStyle/>
        <a:p>
          <a:endParaRPr lang="en-US"/>
        </a:p>
      </dgm:t>
    </dgm:pt>
    <dgm:pt modelId="{796CCBD6-9780-45B5-8F9D-773DB501B583}" type="sibTrans" cxnId="{C10D7EBA-5828-4C95-B253-E1E6C29B0AC7}">
      <dgm:prSet/>
      <dgm:spPr/>
      <dgm:t>
        <a:bodyPr/>
        <a:lstStyle/>
        <a:p>
          <a:endParaRPr lang="en-US"/>
        </a:p>
      </dgm:t>
    </dgm:pt>
    <dgm:pt modelId="{9B41A008-83E0-438D-89DF-485B36734481}">
      <dgm:prSet/>
      <dgm:spPr/>
      <dgm:t>
        <a:bodyPr/>
        <a:lstStyle/>
        <a:p>
          <a:r>
            <a:rPr lang="en-US" b="1" dirty="0">
              <a:solidFill>
                <a:schemeClr val="tx1"/>
              </a:solidFill>
            </a:rPr>
            <a:t>Establish expectations and consequences</a:t>
          </a:r>
        </a:p>
      </dgm:t>
    </dgm:pt>
    <dgm:pt modelId="{E2846FC2-6CD1-4DAE-B55E-800203754336}" type="parTrans" cxnId="{575ECCE8-77F9-467C-B645-121745A49652}">
      <dgm:prSet/>
      <dgm:spPr/>
      <dgm:t>
        <a:bodyPr/>
        <a:lstStyle/>
        <a:p>
          <a:endParaRPr lang="en-US"/>
        </a:p>
      </dgm:t>
    </dgm:pt>
    <dgm:pt modelId="{2C4B8601-F50A-4ECC-988D-96BC4495BBC2}" type="sibTrans" cxnId="{575ECCE8-77F9-467C-B645-121745A49652}">
      <dgm:prSet/>
      <dgm:spPr/>
      <dgm:t>
        <a:bodyPr/>
        <a:lstStyle/>
        <a:p>
          <a:endParaRPr lang="en-US"/>
        </a:p>
      </dgm:t>
    </dgm:pt>
    <dgm:pt modelId="{48E323B2-44FB-45F1-891F-F5C3CEBFBB33}">
      <dgm:prSet/>
      <dgm:spPr/>
      <dgm:t>
        <a:bodyPr/>
        <a:lstStyle/>
        <a:p>
          <a:r>
            <a:rPr lang="en-US" b="1" dirty="0">
              <a:solidFill>
                <a:schemeClr val="tx1"/>
              </a:solidFill>
            </a:rPr>
            <a:t>Ensure consistency in enforcement</a:t>
          </a:r>
        </a:p>
      </dgm:t>
    </dgm:pt>
    <dgm:pt modelId="{6F813DEE-4E57-4134-A7AA-4807D4AF8AB5}" type="parTrans" cxnId="{54E3BAE6-5B41-4A16-83A0-BF1C4DD4211C}">
      <dgm:prSet/>
      <dgm:spPr/>
      <dgm:t>
        <a:bodyPr/>
        <a:lstStyle/>
        <a:p>
          <a:endParaRPr lang="en-US"/>
        </a:p>
      </dgm:t>
    </dgm:pt>
    <dgm:pt modelId="{3DED3EF8-6F11-46D3-88C2-FA67611A96D9}" type="sibTrans" cxnId="{54E3BAE6-5B41-4A16-83A0-BF1C4DD4211C}">
      <dgm:prSet/>
      <dgm:spPr/>
      <dgm:t>
        <a:bodyPr/>
        <a:lstStyle/>
        <a:p>
          <a:endParaRPr lang="en-US"/>
        </a:p>
      </dgm:t>
    </dgm:pt>
    <dgm:pt modelId="{0D9345E0-9258-40B4-90D0-21CB246F1CF1}">
      <dgm:prSet/>
      <dgm:spPr/>
      <dgm:t>
        <a:bodyPr/>
        <a:lstStyle/>
        <a:p>
          <a:r>
            <a:rPr lang="en-US" b="1" dirty="0">
              <a:solidFill>
                <a:schemeClr val="tx1"/>
              </a:solidFill>
            </a:rPr>
            <a:t>Communicate policies to students and families</a:t>
          </a:r>
        </a:p>
      </dgm:t>
    </dgm:pt>
    <dgm:pt modelId="{ACA6A3CF-C41B-49B4-ADB8-C37CDBCA497C}" type="parTrans" cxnId="{4C7C4884-0D8B-49DF-BA98-728030CECDDC}">
      <dgm:prSet/>
      <dgm:spPr/>
      <dgm:t>
        <a:bodyPr/>
        <a:lstStyle/>
        <a:p>
          <a:endParaRPr lang="en-US"/>
        </a:p>
      </dgm:t>
    </dgm:pt>
    <dgm:pt modelId="{29A2B2DF-60E0-495E-A3FF-D41121C1B10D}" type="sibTrans" cxnId="{4C7C4884-0D8B-49DF-BA98-728030CECDDC}">
      <dgm:prSet/>
      <dgm:spPr/>
      <dgm:t>
        <a:bodyPr/>
        <a:lstStyle/>
        <a:p>
          <a:endParaRPr lang="en-US"/>
        </a:p>
      </dgm:t>
    </dgm:pt>
    <dgm:pt modelId="{E1B44124-E2C8-42BF-8A62-EF0F3ABE93C6}">
      <dgm:prSet/>
      <dgm:spPr/>
      <dgm:t>
        <a:bodyPr/>
        <a:lstStyle/>
        <a:p>
          <a:r>
            <a:rPr lang="en-US" b="1" dirty="0">
              <a:solidFill>
                <a:schemeClr val="tx1"/>
              </a:solidFill>
            </a:rPr>
            <a:t>Early Warning Systems</a:t>
          </a:r>
          <a:endParaRPr lang="en-US" dirty="0">
            <a:solidFill>
              <a:schemeClr val="tx1"/>
            </a:solidFill>
          </a:endParaRPr>
        </a:p>
      </dgm:t>
    </dgm:pt>
    <dgm:pt modelId="{97959FA7-5047-4F9B-B431-047C8F3C8A08}" type="parTrans" cxnId="{6A25ABE3-4A6A-414F-BEA2-48AE584B5857}">
      <dgm:prSet/>
      <dgm:spPr/>
      <dgm:t>
        <a:bodyPr/>
        <a:lstStyle/>
        <a:p>
          <a:endParaRPr lang="en-US"/>
        </a:p>
      </dgm:t>
    </dgm:pt>
    <dgm:pt modelId="{FCD607C0-FEE0-4A05-9CFD-00EBC0A5B2F0}" type="sibTrans" cxnId="{6A25ABE3-4A6A-414F-BEA2-48AE584B5857}">
      <dgm:prSet/>
      <dgm:spPr/>
      <dgm:t>
        <a:bodyPr/>
        <a:lstStyle/>
        <a:p>
          <a:endParaRPr lang="en-US"/>
        </a:p>
      </dgm:t>
    </dgm:pt>
    <dgm:pt modelId="{6563B23A-037C-4EE6-A5E5-06EB428A9D1C}">
      <dgm:prSet/>
      <dgm:spPr/>
      <dgm:t>
        <a:bodyPr/>
        <a:lstStyle/>
        <a:p>
          <a:r>
            <a:rPr lang="en-US" b="1">
              <a:solidFill>
                <a:schemeClr val="tx1"/>
              </a:solidFill>
            </a:rPr>
            <a:t>Track attendance patterns to identify at-risk students.</a:t>
          </a:r>
        </a:p>
      </dgm:t>
    </dgm:pt>
    <dgm:pt modelId="{AB8702DD-D267-4253-9F78-DD4917CC2E35}" type="parTrans" cxnId="{0102CDF7-8208-4E59-B00C-DF7A1CDFA965}">
      <dgm:prSet/>
      <dgm:spPr/>
      <dgm:t>
        <a:bodyPr/>
        <a:lstStyle/>
        <a:p>
          <a:endParaRPr lang="en-US"/>
        </a:p>
      </dgm:t>
    </dgm:pt>
    <dgm:pt modelId="{EBB109BA-6AC2-4F24-B556-47322EF886D5}" type="sibTrans" cxnId="{0102CDF7-8208-4E59-B00C-DF7A1CDFA965}">
      <dgm:prSet/>
      <dgm:spPr/>
      <dgm:t>
        <a:bodyPr/>
        <a:lstStyle/>
        <a:p>
          <a:endParaRPr lang="en-US"/>
        </a:p>
      </dgm:t>
    </dgm:pt>
    <dgm:pt modelId="{0203A6CA-73EE-4981-ABDB-CFA0E77DDAEF}">
      <dgm:prSet/>
      <dgm:spPr/>
      <dgm:t>
        <a:bodyPr/>
        <a:lstStyle/>
        <a:p>
          <a:r>
            <a:rPr lang="en-US" b="1" dirty="0">
              <a:solidFill>
                <a:schemeClr val="tx1"/>
              </a:solidFill>
            </a:rPr>
            <a:t>Intervene before chronic absenteeism develops</a:t>
          </a:r>
        </a:p>
      </dgm:t>
    </dgm:pt>
    <dgm:pt modelId="{A78B4966-6609-42BA-B1EA-97F89012654F}" type="parTrans" cxnId="{0DDFC6E3-707B-4C20-9AE2-34C4DEF43FD1}">
      <dgm:prSet/>
      <dgm:spPr/>
      <dgm:t>
        <a:bodyPr/>
        <a:lstStyle/>
        <a:p>
          <a:endParaRPr lang="en-US"/>
        </a:p>
      </dgm:t>
    </dgm:pt>
    <dgm:pt modelId="{22A3376C-A86B-4E8D-A1AD-FC77B8712CE6}" type="sibTrans" cxnId="{0DDFC6E3-707B-4C20-9AE2-34C4DEF43FD1}">
      <dgm:prSet/>
      <dgm:spPr/>
      <dgm:t>
        <a:bodyPr/>
        <a:lstStyle/>
        <a:p>
          <a:endParaRPr lang="en-US"/>
        </a:p>
      </dgm:t>
    </dgm:pt>
    <dgm:pt modelId="{761187FB-523F-4E2F-A495-40AB036FB58F}">
      <dgm:prSet/>
      <dgm:spPr/>
      <dgm:t>
        <a:bodyPr/>
        <a:lstStyle/>
        <a:p>
          <a:r>
            <a:rPr lang="en-US" b="1" dirty="0">
              <a:solidFill>
                <a:schemeClr val="tx1"/>
              </a:solidFill>
            </a:rPr>
            <a:t>Use automated alerts and staff check-ins</a:t>
          </a:r>
        </a:p>
      </dgm:t>
    </dgm:pt>
    <dgm:pt modelId="{EBFF26C6-4526-48A8-87B5-C48AD9D0FEE1}" type="parTrans" cxnId="{850257A4-E2D0-495D-A145-378593BC0023}">
      <dgm:prSet/>
      <dgm:spPr/>
      <dgm:t>
        <a:bodyPr/>
        <a:lstStyle/>
        <a:p>
          <a:endParaRPr lang="en-US"/>
        </a:p>
      </dgm:t>
    </dgm:pt>
    <dgm:pt modelId="{5B20D899-ACC6-4791-9A91-7AAED356FFF3}" type="sibTrans" cxnId="{850257A4-E2D0-495D-A145-378593BC0023}">
      <dgm:prSet/>
      <dgm:spPr/>
      <dgm:t>
        <a:bodyPr/>
        <a:lstStyle/>
        <a:p>
          <a:endParaRPr lang="en-US"/>
        </a:p>
      </dgm:t>
    </dgm:pt>
    <dgm:pt modelId="{87BD58F6-08C0-4B00-B248-259689BD9A53}" type="pres">
      <dgm:prSet presAssocID="{CF3C3172-8E3E-4F54-BBA4-7E10759A3F99}" presName="Name0" presStyleCnt="0">
        <dgm:presLayoutVars>
          <dgm:dir/>
          <dgm:resizeHandles val="exact"/>
        </dgm:presLayoutVars>
      </dgm:prSet>
      <dgm:spPr/>
    </dgm:pt>
    <dgm:pt modelId="{87673198-F373-427D-9D16-F483A3156A83}" type="pres">
      <dgm:prSet presAssocID="{0D4A01B5-72F2-4072-AB11-C1753D19253E}" presName="node" presStyleLbl="node1" presStyleIdx="0" presStyleCnt="8">
        <dgm:presLayoutVars>
          <dgm:bulletEnabled val="1"/>
        </dgm:presLayoutVars>
      </dgm:prSet>
      <dgm:spPr/>
    </dgm:pt>
    <dgm:pt modelId="{5936265F-D243-4BAF-A070-BE3975B0B973}" type="pres">
      <dgm:prSet presAssocID="{796CCBD6-9780-45B5-8F9D-773DB501B583}" presName="sibTrans" presStyleLbl="sibTrans1D1" presStyleIdx="0" presStyleCnt="7"/>
      <dgm:spPr/>
    </dgm:pt>
    <dgm:pt modelId="{FA0E5401-19E7-46AB-B433-2BEAC5B29CCB}" type="pres">
      <dgm:prSet presAssocID="{796CCBD6-9780-45B5-8F9D-773DB501B583}" presName="connectorText" presStyleLbl="sibTrans1D1" presStyleIdx="0" presStyleCnt="7"/>
      <dgm:spPr/>
    </dgm:pt>
    <dgm:pt modelId="{45244345-5EDA-4955-969C-811CEB5720F6}" type="pres">
      <dgm:prSet presAssocID="{9B41A008-83E0-438D-89DF-485B36734481}" presName="node" presStyleLbl="node1" presStyleIdx="1" presStyleCnt="8">
        <dgm:presLayoutVars>
          <dgm:bulletEnabled val="1"/>
        </dgm:presLayoutVars>
      </dgm:prSet>
      <dgm:spPr/>
    </dgm:pt>
    <dgm:pt modelId="{B4FFB3BF-C8E4-45E3-AEF3-008B8577A977}" type="pres">
      <dgm:prSet presAssocID="{2C4B8601-F50A-4ECC-988D-96BC4495BBC2}" presName="sibTrans" presStyleLbl="sibTrans1D1" presStyleIdx="1" presStyleCnt="7"/>
      <dgm:spPr/>
    </dgm:pt>
    <dgm:pt modelId="{86D4439E-7F6B-4FFF-900E-97B61CC89EC9}" type="pres">
      <dgm:prSet presAssocID="{2C4B8601-F50A-4ECC-988D-96BC4495BBC2}" presName="connectorText" presStyleLbl="sibTrans1D1" presStyleIdx="1" presStyleCnt="7"/>
      <dgm:spPr/>
    </dgm:pt>
    <dgm:pt modelId="{A02A3A9A-32D2-4A54-B15A-5E2D723DACA3}" type="pres">
      <dgm:prSet presAssocID="{48E323B2-44FB-45F1-891F-F5C3CEBFBB33}" presName="node" presStyleLbl="node1" presStyleIdx="2" presStyleCnt="8">
        <dgm:presLayoutVars>
          <dgm:bulletEnabled val="1"/>
        </dgm:presLayoutVars>
      </dgm:prSet>
      <dgm:spPr/>
    </dgm:pt>
    <dgm:pt modelId="{E7485AF3-50C5-447F-98D0-D906EC240806}" type="pres">
      <dgm:prSet presAssocID="{3DED3EF8-6F11-46D3-88C2-FA67611A96D9}" presName="sibTrans" presStyleLbl="sibTrans1D1" presStyleIdx="2" presStyleCnt="7"/>
      <dgm:spPr/>
    </dgm:pt>
    <dgm:pt modelId="{F352CA98-E53B-4773-B9A9-5509D38F03F3}" type="pres">
      <dgm:prSet presAssocID="{3DED3EF8-6F11-46D3-88C2-FA67611A96D9}" presName="connectorText" presStyleLbl="sibTrans1D1" presStyleIdx="2" presStyleCnt="7"/>
      <dgm:spPr/>
    </dgm:pt>
    <dgm:pt modelId="{80CB5933-6CEB-4B96-8605-9F6C8FCFF813}" type="pres">
      <dgm:prSet presAssocID="{0D9345E0-9258-40B4-90D0-21CB246F1CF1}" presName="node" presStyleLbl="node1" presStyleIdx="3" presStyleCnt="8">
        <dgm:presLayoutVars>
          <dgm:bulletEnabled val="1"/>
        </dgm:presLayoutVars>
      </dgm:prSet>
      <dgm:spPr/>
    </dgm:pt>
    <dgm:pt modelId="{0841F53F-4C6F-4AAA-9505-4012637A6FBE}" type="pres">
      <dgm:prSet presAssocID="{29A2B2DF-60E0-495E-A3FF-D41121C1B10D}" presName="sibTrans" presStyleLbl="sibTrans1D1" presStyleIdx="3" presStyleCnt="7"/>
      <dgm:spPr/>
    </dgm:pt>
    <dgm:pt modelId="{85EB702A-8DB4-442A-8062-8CA2E3704AC5}" type="pres">
      <dgm:prSet presAssocID="{29A2B2DF-60E0-495E-A3FF-D41121C1B10D}" presName="connectorText" presStyleLbl="sibTrans1D1" presStyleIdx="3" presStyleCnt="7"/>
      <dgm:spPr/>
    </dgm:pt>
    <dgm:pt modelId="{840712FA-8FB2-4D08-AD9A-DB89B202AD23}" type="pres">
      <dgm:prSet presAssocID="{E1B44124-E2C8-42BF-8A62-EF0F3ABE93C6}" presName="node" presStyleLbl="node1" presStyleIdx="4" presStyleCnt="8">
        <dgm:presLayoutVars>
          <dgm:bulletEnabled val="1"/>
        </dgm:presLayoutVars>
      </dgm:prSet>
      <dgm:spPr/>
    </dgm:pt>
    <dgm:pt modelId="{7D5DDE48-B0CD-478C-894A-98963B4E1EE6}" type="pres">
      <dgm:prSet presAssocID="{FCD607C0-FEE0-4A05-9CFD-00EBC0A5B2F0}" presName="sibTrans" presStyleLbl="sibTrans1D1" presStyleIdx="4" presStyleCnt="7"/>
      <dgm:spPr/>
    </dgm:pt>
    <dgm:pt modelId="{38EA6A17-B5E3-45AB-BA13-94B6FED33400}" type="pres">
      <dgm:prSet presAssocID="{FCD607C0-FEE0-4A05-9CFD-00EBC0A5B2F0}" presName="connectorText" presStyleLbl="sibTrans1D1" presStyleIdx="4" presStyleCnt="7"/>
      <dgm:spPr/>
    </dgm:pt>
    <dgm:pt modelId="{C52E8EA1-7266-4081-9EB4-7A140138710F}" type="pres">
      <dgm:prSet presAssocID="{6563B23A-037C-4EE6-A5E5-06EB428A9D1C}" presName="node" presStyleLbl="node1" presStyleIdx="5" presStyleCnt="8">
        <dgm:presLayoutVars>
          <dgm:bulletEnabled val="1"/>
        </dgm:presLayoutVars>
      </dgm:prSet>
      <dgm:spPr/>
    </dgm:pt>
    <dgm:pt modelId="{6BC45FD6-9874-4F5B-A54D-0AD503FBB9A4}" type="pres">
      <dgm:prSet presAssocID="{EBB109BA-6AC2-4F24-B556-47322EF886D5}" presName="sibTrans" presStyleLbl="sibTrans1D1" presStyleIdx="5" presStyleCnt="7"/>
      <dgm:spPr/>
    </dgm:pt>
    <dgm:pt modelId="{3277EBAD-3B4E-4BA9-9AF4-56123D028214}" type="pres">
      <dgm:prSet presAssocID="{EBB109BA-6AC2-4F24-B556-47322EF886D5}" presName="connectorText" presStyleLbl="sibTrans1D1" presStyleIdx="5" presStyleCnt="7"/>
      <dgm:spPr/>
    </dgm:pt>
    <dgm:pt modelId="{8B3A3710-B31E-4BE5-87A7-7A9CAC29FA08}" type="pres">
      <dgm:prSet presAssocID="{0203A6CA-73EE-4981-ABDB-CFA0E77DDAEF}" presName="node" presStyleLbl="node1" presStyleIdx="6" presStyleCnt="8">
        <dgm:presLayoutVars>
          <dgm:bulletEnabled val="1"/>
        </dgm:presLayoutVars>
      </dgm:prSet>
      <dgm:spPr/>
    </dgm:pt>
    <dgm:pt modelId="{B641881D-0EA0-4152-B761-084F859BEFB1}" type="pres">
      <dgm:prSet presAssocID="{22A3376C-A86B-4E8D-A1AD-FC77B8712CE6}" presName="sibTrans" presStyleLbl="sibTrans1D1" presStyleIdx="6" presStyleCnt="7"/>
      <dgm:spPr/>
    </dgm:pt>
    <dgm:pt modelId="{A226BF85-6C4B-4980-ACD8-AA2A2557868C}" type="pres">
      <dgm:prSet presAssocID="{22A3376C-A86B-4E8D-A1AD-FC77B8712CE6}" presName="connectorText" presStyleLbl="sibTrans1D1" presStyleIdx="6" presStyleCnt="7"/>
      <dgm:spPr/>
    </dgm:pt>
    <dgm:pt modelId="{C70AF8D4-6982-4AEA-BEF6-681BF7F2E3B3}" type="pres">
      <dgm:prSet presAssocID="{761187FB-523F-4E2F-A495-40AB036FB58F}" presName="node" presStyleLbl="node1" presStyleIdx="7" presStyleCnt="8">
        <dgm:presLayoutVars>
          <dgm:bulletEnabled val="1"/>
        </dgm:presLayoutVars>
      </dgm:prSet>
      <dgm:spPr/>
    </dgm:pt>
  </dgm:ptLst>
  <dgm:cxnLst>
    <dgm:cxn modelId="{FBC69402-8D62-4FA7-BBB9-5CC2F0A8CE79}" type="presOf" srcId="{2C4B8601-F50A-4ECC-988D-96BC4495BBC2}" destId="{86D4439E-7F6B-4FFF-900E-97B61CC89EC9}" srcOrd="1" destOrd="0" presId="urn:microsoft.com/office/officeart/2016/7/layout/RepeatingBendingProcessNew"/>
    <dgm:cxn modelId="{3414D006-624C-48FE-BDD1-505821F600DD}" type="presOf" srcId="{3DED3EF8-6F11-46D3-88C2-FA67611A96D9}" destId="{F352CA98-E53B-4773-B9A9-5509D38F03F3}" srcOrd="1" destOrd="0" presId="urn:microsoft.com/office/officeart/2016/7/layout/RepeatingBendingProcessNew"/>
    <dgm:cxn modelId="{EC1E6B0E-3ED0-498E-8FB5-96203A9D916C}" type="presOf" srcId="{2C4B8601-F50A-4ECC-988D-96BC4495BBC2}" destId="{B4FFB3BF-C8E4-45E3-AEF3-008B8577A977}" srcOrd="0" destOrd="0" presId="urn:microsoft.com/office/officeart/2016/7/layout/RepeatingBendingProcessNew"/>
    <dgm:cxn modelId="{FB833A10-67AD-4994-919C-57F19207D5F6}" type="presOf" srcId="{796CCBD6-9780-45B5-8F9D-773DB501B583}" destId="{FA0E5401-19E7-46AB-B433-2BEAC5B29CCB}" srcOrd="1" destOrd="0" presId="urn:microsoft.com/office/officeart/2016/7/layout/RepeatingBendingProcessNew"/>
    <dgm:cxn modelId="{55A66120-2260-4553-8A8B-012E2F26712F}" type="presOf" srcId="{796CCBD6-9780-45B5-8F9D-773DB501B583}" destId="{5936265F-D243-4BAF-A070-BE3975B0B973}" srcOrd="0" destOrd="0" presId="urn:microsoft.com/office/officeart/2016/7/layout/RepeatingBendingProcessNew"/>
    <dgm:cxn modelId="{6B58122C-5288-4B90-8089-D4C481C15DFD}" type="presOf" srcId="{22A3376C-A86B-4E8D-A1AD-FC77B8712CE6}" destId="{A226BF85-6C4B-4980-ACD8-AA2A2557868C}" srcOrd="1" destOrd="0" presId="urn:microsoft.com/office/officeart/2016/7/layout/RepeatingBendingProcessNew"/>
    <dgm:cxn modelId="{270D562D-C715-4FCC-B649-9CD1129E8A5E}" type="presOf" srcId="{9B41A008-83E0-438D-89DF-485B36734481}" destId="{45244345-5EDA-4955-969C-811CEB5720F6}" srcOrd="0" destOrd="0" presId="urn:microsoft.com/office/officeart/2016/7/layout/RepeatingBendingProcessNew"/>
    <dgm:cxn modelId="{1A811A40-44E3-4DE0-8E84-D0E26CDB05D6}" type="presOf" srcId="{FCD607C0-FEE0-4A05-9CFD-00EBC0A5B2F0}" destId="{7D5DDE48-B0CD-478C-894A-98963B4E1EE6}" srcOrd="0" destOrd="0" presId="urn:microsoft.com/office/officeart/2016/7/layout/RepeatingBendingProcessNew"/>
    <dgm:cxn modelId="{E2B23C60-3852-4632-8981-621E1D6F2D71}" type="presOf" srcId="{CF3C3172-8E3E-4F54-BBA4-7E10759A3F99}" destId="{87BD58F6-08C0-4B00-B248-259689BD9A53}" srcOrd="0" destOrd="0" presId="urn:microsoft.com/office/officeart/2016/7/layout/RepeatingBendingProcessNew"/>
    <dgm:cxn modelId="{DDB2BB63-06D1-458B-BA1F-E56EE391DB2F}" type="presOf" srcId="{EBB109BA-6AC2-4F24-B556-47322EF886D5}" destId="{6BC45FD6-9874-4F5B-A54D-0AD503FBB9A4}" srcOrd="0" destOrd="0" presId="urn:microsoft.com/office/officeart/2016/7/layout/RepeatingBendingProcessNew"/>
    <dgm:cxn modelId="{C0EAB545-1C0C-481F-AF3E-2FA16C74DFCF}" type="presOf" srcId="{6563B23A-037C-4EE6-A5E5-06EB428A9D1C}" destId="{C52E8EA1-7266-4081-9EB4-7A140138710F}" srcOrd="0" destOrd="0" presId="urn:microsoft.com/office/officeart/2016/7/layout/RepeatingBendingProcessNew"/>
    <dgm:cxn modelId="{78050C76-7305-442B-A727-4C24FC4BEC58}" type="presOf" srcId="{48E323B2-44FB-45F1-891F-F5C3CEBFBB33}" destId="{A02A3A9A-32D2-4A54-B15A-5E2D723DACA3}" srcOrd="0" destOrd="0" presId="urn:microsoft.com/office/officeart/2016/7/layout/RepeatingBendingProcessNew"/>
    <dgm:cxn modelId="{7D9D4E57-819F-42BD-BC4E-42A721AE3F25}" type="presOf" srcId="{EBB109BA-6AC2-4F24-B556-47322EF886D5}" destId="{3277EBAD-3B4E-4BA9-9AF4-56123D028214}" srcOrd="1" destOrd="0" presId="urn:microsoft.com/office/officeart/2016/7/layout/RepeatingBendingProcessNew"/>
    <dgm:cxn modelId="{4C7C4884-0D8B-49DF-BA98-728030CECDDC}" srcId="{CF3C3172-8E3E-4F54-BBA4-7E10759A3F99}" destId="{0D9345E0-9258-40B4-90D0-21CB246F1CF1}" srcOrd="3" destOrd="0" parTransId="{ACA6A3CF-C41B-49B4-ADB8-C37CDBCA497C}" sibTransId="{29A2B2DF-60E0-495E-A3FF-D41121C1B10D}"/>
    <dgm:cxn modelId="{47090A91-9644-4E92-BEF3-A7FEF3DAFEA9}" type="presOf" srcId="{29A2B2DF-60E0-495E-A3FF-D41121C1B10D}" destId="{85EB702A-8DB4-442A-8062-8CA2E3704AC5}" srcOrd="1" destOrd="0" presId="urn:microsoft.com/office/officeart/2016/7/layout/RepeatingBendingProcessNew"/>
    <dgm:cxn modelId="{1303F29A-BCA1-44AF-BC2F-EA97D5BA7B43}" type="presOf" srcId="{0D9345E0-9258-40B4-90D0-21CB246F1CF1}" destId="{80CB5933-6CEB-4B96-8605-9F6C8FCFF813}" srcOrd="0" destOrd="0" presId="urn:microsoft.com/office/officeart/2016/7/layout/RepeatingBendingProcessNew"/>
    <dgm:cxn modelId="{AFB635A2-3B3D-4FF2-A11D-307D7DFC3748}" type="presOf" srcId="{FCD607C0-FEE0-4A05-9CFD-00EBC0A5B2F0}" destId="{38EA6A17-B5E3-45AB-BA13-94B6FED33400}" srcOrd="1" destOrd="0" presId="urn:microsoft.com/office/officeart/2016/7/layout/RepeatingBendingProcessNew"/>
    <dgm:cxn modelId="{850257A4-E2D0-495D-A145-378593BC0023}" srcId="{CF3C3172-8E3E-4F54-BBA4-7E10759A3F99}" destId="{761187FB-523F-4E2F-A495-40AB036FB58F}" srcOrd="7" destOrd="0" parTransId="{EBFF26C6-4526-48A8-87B5-C48AD9D0FEE1}" sibTransId="{5B20D899-ACC6-4791-9A91-7AAED356FFF3}"/>
    <dgm:cxn modelId="{19DB5EAB-F8DA-4F57-ABD4-69244C69CC01}" type="presOf" srcId="{0D4A01B5-72F2-4072-AB11-C1753D19253E}" destId="{87673198-F373-427D-9D16-F483A3156A83}" srcOrd="0" destOrd="0" presId="urn:microsoft.com/office/officeart/2016/7/layout/RepeatingBendingProcessNew"/>
    <dgm:cxn modelId="{D5F1ACB6-F41F-43B9-8373-D42B5136D6AD}" type="presOf" srcId="{0203A6CA-73EE-4981-ABDB-CFA0E77DDAEF}" destId="{8B3A3710-B31E-4BE5-87A7-7A9CAC29FA08}" srcOrd="0" destOrd="0" presId="urn:microsoft.com/office/officeart/2016/7/layout/RepeatingBendingProcessNew"/>
    <dgm:cxn modelId="{C10D7EBA-5828-4C95-B253-E1E6C29B0AC7}" srcId="{CF3C3172-8E3E-4F54-BBA4-7E10759A3F99}" destId="{0D4A01B5-72F2-4072-AB11-C1753D19253E}" srcOrd="0" destOrd="0" parTransId="{1D6BF962-8926-45A0-B0D2-8E98696516EF}" sibTransId="{796CCBD6-9780-45B5-8F9D-773DB501B583}"/>
    <dgm:cxn modelId="{D117A6C1-3923-46B1-A222-85E3F4B2F7E1}" type="presOf" srcId="{761187FB-523F-4E2F-A495-40AB036FB58F}" destId="{C70AF8D4-6982-4AEA-BEF6-681BF7F2E3B3}" srcOrd="0" destOrd="0" presId="urn:microsoft.com/office/officeart/2016/7/layout/RepeatingBendingProcessNew"/>
    <dgm:cxn modelId="{A69B8FC4-CD73-4BDA-BE76-4D98C738A978}" type="presOf" srcId="{22A3376C-A86B-4E8D-A1AD-FC77B8712CE6}" destId="{B641881D-0EA0-4152-B761-084F859BEFB1}" srcOrd="0" destOrd="0" presId="urn:microsoft.com/office/officeart/2016/7/layout/RepeatingBendingProcessNew"/>
    <dgm:cxn modelId="{6A25ABE3-4A6A-414F-BEA2-48AE584B5857}" srcId="{CF3C3172-8E3E-4F54-BBA4-7E10759A3F99}" destId="{E1B44124-E2C8-42BF-8A62-EF0F3ABE93C6}" srcOrd="4" destOrd="0" parTransId="{97959FA7-5047-4F9B-B431-047C8F3C8A08}" sibTransId="{FCD607C0-FEE0-4A05-9CFD-00EBC0A5B2F0}"/>
    <dgm:cxn modelId="{0DDFC6E3-707B-4C20-9AE2-34C4DEF43FD1}" srcId="{CF3C3172-8E3E-4F54-BBA4-7E10759A3F99}" destId="{0203A6CA-73EE-4981-ABDB-CFA0E77DDAEF}" srcOrd="6" destOrd="0" parTransId="{A78B4966-6609-42BA-B1EA-97F89012654F}" sibTransId="{22A3376C-A86B-4E8D-A1AD-FC77B8712CE6}"/>
    <dgm:cxn modelId="{CEF4F8E3-31B1-4AE7-8469-89F19E586B88}" type="presOf" srcId="{29A2B2DF-60E0-495E-A3FF-D41121C1B10D}" destId="{0841F53F-4C6F-4AAA-9505-4012637A6FBE}" srcOrd="0" destOrd="0" presId="urn:microsoft.com/office/officeart/2016/7/layout/RepeatingBendingProcessNew"/>
    <dgm:cxn modelId="{54E3BAE6-5B41-4A16-83A0-BF1C4DD4211C}" srcId="{CF3C3172-8E3E-4F54-BBA4-7E10759A3F99}" destId="{48E323B2-44FB-45F1-891F-F5C3CEBFBB33}" srcOrd="2" destOrd="0" parTransId="{6F813DEE-4E57-4134-A7AA-4807D4AF8AB5}" sibTransId="{3DED3EF8-6F11-46D3-88C2-FA67611A96D9}"/>
    <dgm:cxn modelId="{74AF00E8-308F-4847-BAB6-07C8D906D776}" type="presOf" srcId="{3DED3EF8-6F11-46D3-88C2-FA67611A96D9}" destId="{E7485AF3-50C5-447F-98D0-D906EC240806}" srcOrd="0" destOrd="0" presId="urn:microsoft.com/office/officeart/2016/7/layout/RepeatingBendingProcessNew"/>
    <dgm:cxn modelId="{575ECCE8-77F9-467C-B645-121745A49652}" srcId="{CF3C3172-8E3E-4F54-BBA4-7E10759A3F99}" destId="{9B41A008-83E0-438D-89DF-485B36734481}" srcOrd="1" destOrd="0" parTransId="{E2846FC2-6CD1-4DAE-B55E-800203754336}" sibTransId="{2C4B8601-F50A-4ECC-988D-96BC4495BBC2}"/>
    <dgm:cxn modelId="{9B73F5F6-F75A-4CAE-AF4E-E593A79F0742}" type="presOf" srcId="{E1B44124-E2C8-42BF-8A62-EF0F3ABE93C6}" destId="{840712FA-8FB2-4D08-AD9A-DB89B202AD23}" srcOrd="0" destOrd="0" presId="urn:microsoft.com/office/officeart/2016/7/layout/RepeatingBendingProcessNew"/>
    <dgm:cxn modelId="{0102CDF7-8208-4E59-B00C-DF7A1CDFA965}" srcId="{CF3C3172-8E3E-4F54-BBA4-7E10759A3F99}" destId="{6563B23A-037C-4EE6-A5E5-06EB428A9D1C}" srcOrd="5" destOrd="0" parTransId="{AB8702DD-D267-4253-9F78-DD4917CC2E35}" sibTransId="{EBB109BA-6AC2-4F24-B556-47322EF886D5}"/>
    <dgm:cxn modelId="{A46720A0-DF11-4A16-95AD-19E39B934C84}" type="presParOf" srcId="{87BD58F6-08C0-4B00-B248-259689BD9A53}" destId="{87673198-F373-427D-9D16-F483A3156A83}" srcOrd="0" destOrd="0" presId="urn:microsoft.com/office/officeart/2016/7/layout/RepeatingBendingProcessNew"/>
    <dgm:cxn modelId="{87748D85-AED7-4626-A246-8150A4D7E93C}" type="presParOf" srcId="{87BD58F6-08C0-4B00-B248-259689BD9A53}" destId="{5936265F-D243-4BAF-A070-BE3975B0B973}" srcOrd="1" destOrd="0" presId="urn:microsoft.com/office/officeart/2016/7/layout/RepeatingBendingProcessNew"/>
    <dgm:cxn modelId="{D2172DBC-0129-4ADD-B92D-5B710692FAAE}" type="presParOf" srcId="{5936265F-D243-4BAF-A070-BE3975B0B973}" destId="{FA0E5401-19E7-46AB-B433-2BEAC5B29CCB}" srcOrd="0" destOrd="0" presId="urn:microsoft.com/office/officeart/2016/7/layout/RepeatingBendingProcessNew"/>
    <dgm:cxn modelId="{D3E123CF-30A5-484F-AEC7-FADE520DE750}" type="presParOf" srcId="{87BD58F6-08C0-4B00-B248-259689BD9A53}" destId="{45244345-5EDA-4955-969C-811CEB5720F6}" srcOrd="2" destOrd="0" presId="urn:microsoft.com/office/officeart/2016/7/layout/RepeatingBendingProcessNew"/>
    <dgm:cxn modelId="{91EA18E5-4301-4100-8B0B-ABD9991D44FF}" type="presParOf" srcId="{87BD58F6-08C0-4B00-B248-259689BD9A53}" destId="{B4FFB3BF-C8E4-45E3-AEF3-008B8577A977}" srcOrd="3" destOrd="0" presId="urn:microsoft.com/office/officeart/2016/7/layout/RepeatingBendingProcessNew"/>
    <dgm:cxn modelId="{6D7B5C3F-EA4C-4ECF-9940-79E5F33E8A93}" type="presParOf" srcId="{B4FFB3BF-C8E4-45E3-AEF3-008B8577A977}" destId="{86D4439E-7F6B-4FFF-900E-97B61CC89EC9}" srcOrd="0" destOrd="0" presId="urn:microsoft.com/office/officeart/2016/7/layout/RepeatingBendingProcessNew"/>
    <dgm:cxn modelId="{839D2192-56D7-494B-B1FA-6057668A6D2C}" type="presParOf" srcId="{87BD58F6-08C0-4B00-B248-259689BD9A53}" destId="{A02A3A9A-32D2-4A54-B15A-5E2D723DACA3}" srcOrd="4" destOrd="0" presId="urn:microsoft.com/office/officeart/2016/7/layout/RepeatingBendingProcessNew"/>
    <dgm:cxn modelId="{0FAA24D1-9278-4E3F-A59C-079F8C9AD172}" type="presParOf" srcId="{87BD58F6-08C0-4B00-B248-259689BD9A53}" destId="{E7485AF3-50C5-447F-98D0-D906EC240806}" srcOrd="5" destOrd="0" presId="urn:microsoft.com/office/officeart/2016/7/layout/RepeatingBendingProcessNew"/>
    <dgm:cxn modelId="{D35D8C19-4AEE-487D-BD84-DFA8248C83EB}" type="presParOf" srcId="{E7485AF3-50C5-447F-98D0-D906EC240806}" destId="{F352CA98-E53B-4773-B9A9-5509D38F03F3}" srcOrd="0" destOrd="0" presId="urn:microsoft.com/office/officeart/2016/7/layout/RepeatingBendingProcessNew"/>
    <dgm:cxn modelId="{205C6275-BBD9-49CD-AFB7-ECD21132D30A}" type="presParOf" srcId="{87BD58F6-08C0-4B00-B248-259689BD9A53}" destId="{80CB5933-6CEB-4B96-8605-9F6C8FCFF813}" srcOrd="6" destOrd="0" presId="urn:microsoft.com/office/officeart/2016/7/layout/RepeatingBendingProcessNew"/>
    <dgm:cxn modelId="{8DA37F1F-D528-47F2-9DA9-F031BE563E9B}" type="presParOf" srcId="{87BD58F6-08C0-4B00-B248-259689BD9A53}" destId="{0841F53F-4C6F-4AAA-9505-4012637A6FBE}" srcOrd="7" destOrd="0" presId="urn:microsoft.com/office/officeart/2016/7/layout/RepeatingBendingProcessNew"/>
    <dgm:cxn modelId="{4F5A7E76-343D-4061-A1A5-9409BAC34D50}" type="presParOf" srcId="{0841F53F-4C6F-4AAA-9505-4012637A6FBE}" destId="{85EB702A-8DB4-442A-8062-8CA2E3704AC5}" srcOrd="0" destOrd="0" presId="urn:microsoft.com/office/officeart/2016/7/layout/RepeatingBendingProcessNew"/>
    <dgm:cxn modelId="{4AFD1900-B080-42D4-8718-5B68924D99A4}" type="presParOf" srcId="{87BD58F6-08C0-4B00-B248-259689BD9A53}" destId="{840712FA-8FB2-4D08-AD9A-DB89B202AD23}" srcOrd="8" destOrd="0" presId="urn:microsoft.com/office/officeart/2016/7/layout/RepeatingBendingProcessNew"/>
    <dgm:cxn modelId="{E699165F-65E9-4F6F-B098-0CA9582812C6}" type="presParOf" srcId="{87BD58F6-08C0-4B00-B248-259689BD9A53}" destId="{7D5DDE48-B0CD-478C-894A-98963B4E1EE6}" srcOrd="9" destOrd="0" presId="urn:microsoft.com/office/officeart/2016/7/layout/RepeatingBendingProcessNew"/>
    <dgm:cxn modelId="{6B1FF69C-F4A1-425B-AE6F-EFD7F29CDF59}" type="presParOf" srcId="{7D5DDE48-B0CD-478C-894A-98963B4E1EE6}" destId="{38EA6A17-B5E3-45AB-BA13-94B6FED33400}" srcOrd="0" destOrd="0" presId="urn:microsoft.com/office/officeart/2016/7/layout/RepeatingBendingProcessNew"/>
    <dgm:cxn modelId="{AB25D07B-BD5C-45B1-B36A-63546A810EE3}" type="presParOf" srcId="{87BD58F6-08C0-4B00-B248-259689BD9A53}" destId="{C52E8EA1-7266-4081-9EB4-7A140138710F}" srcOrd="10" destOrd="0" presId="urn:microsoft.com/office/officeart/2016/7/layout/RepeatingBendingProcessNew"/>
    <dgm:cxn modelId="{5E7CFCF1-98F8-4F20-A1C2-A621B29FA469}" type="presParOf" srcId="{87BD58F6-08C0-4B00-B248-259689BD9A53}" destId="{6BC45FD6-9874-4F5B-A54D-0AD503FBB9A4}" srcOrd="11" destOrd="0" presId="urn:microsoft.com/office/officeart/2016/7/layout/RepeatingBendingProcessNew"/>
    <dgm:cxn modelId="{19FDA849-2AF9-434A-81B0-A47831A88E75}" type="presParOf" srcId="{6BC45FD6-9874-4F5B-A54D-0AD503FBB9A4}" destId="{3277EBAD-3B4E-4BA9-9AF4-56123D028214}" srcOrd="0" destOrd="0" presId="urn:microsoft.com/office/officeart/2016/7/layout/RepeatingBendingProcessNew"/>
    <dgm:cxn modelId="{C5BF546E-2CDA-4A2D-8CDE-43B636985B40}" type="presParOf" srcId="{87BD58F6-08C0-4B00-B248-259689BD9A53}" destId="{8B3A3710-B31E-4BE5-87A7-7A9CAC29FA08}" srcOrd="12" destOrd="0" presId="urn:microsoft.com/office/officeart/2016/7/layout/RepeatingBendingProcessNew"/>
    <dgm:cxn modelId="{69210BC3-4013-44C7-835B-8EFC322FE4B5}" type="presParOf" srcId="{87BD58F6-08C0-4B00-B248-259689BD9A53}" destId="{B641881D-0EA0-4152-B761-084F859BEFB1}" srcOrd="13" destOrd="0" presId="urn:microsoft.com/office/officeart/2016/7/layout/RepeatingBendingProcessNew"/>
    <dgm:cxn modelId="{FEBAA019-C132-4CB5-987E-F08C78FB2EF3}" type="presParOf" srcId="{B641881D-0EA0-4152-B761-084F859BEFB1}" destId="{A226BF85-6C4B-4980-ACD8-AA2A2557868C}" srcOrd="0" destOrd="0" presId="urn:microsoft.com/office/officeart/2016/7/layout/RepeatingBendingProcessNew"/>
    <dgm:cxn modelId="{47A0E1ED-249D-4EF9-9686-26392DF12C7A}" type="presParOf" srcId="{87BD58F6-08C0-4B00-B248-259689BD9A53}" destId="{C70AF8D4-6982-4AEA-BEF6-681BF7F2E3B3}"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8E510-D25B-4CD6-ACD5-806A329486DD}">
      <dsp:nvSpPr>
        <dsp:cNvPr id="0" name=""/>
        <dsp:cNvSpPr/>
      </dsp:nvSpPr>
      <dsp:spPr>
        <a:xfrm>
          <a:off x="4090" y="7149"/>
          <a:ext cx="2459901" cy="633600"/>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ln>
                <a:noFill/>
              </a:ln>
              <a:latin typeface="+mn-lt"/>
              <a:cs typeface="Rockwell"/>
            </a:rPr>
            <a:t>Myths</a:t>
          </a:r>
        </a:p>
      </dsp:txBody>
      <dsp:txXfrm>
        <a:off x="4090" y="7149"/>
        <a:ext cx="2459901" cy="633600"/>
      </dsp:txXfrm>
    </dsp:sp>
    <dsp:sp modelId="{0C9A8A87-6797-49F7-83B1-F2E0749FF121}">
      <dsp:nvSpPr>
        <dsp:cNvPr id="0" name=""/>
        <dsp:cNvSpPr/>
      </dsp:nvSpPr>
      <dsp:spPr>
        <a:xfrm>
          <a:off x="4090" y="640749"/>
          <a:ext cx="2459901" cy="4536503"/>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chemeClr val="accent1">
                  <a:lumMod val="50000"/>
                </a:schemeClr>
              </a:solidFill>
              <a:latin typeface="+mn-lt"/>
              <a:cs typeface="Gill Sans MT"/>
            </a:rPr>
            <a:t>Absences are only  a problem if they are unexcused</a:t>
          </a:r>
        </a:p>
        <a:p>
          <a:pPr marL="228600" lvl="1" indent="-228600" algn="l" defTabSz="977900">
            <a:lnSpc>
              <a:spcPct val="90000"/>
            </a:lnSpc>
            <a:spcBef>
              <a:spcPct val="0"/>
            </a:spcBef>
            <a:spcAft>
              <a:spcPct val="15000"/>
            </a:spcAft>
            <a:buChar char="•"/>
          </a:pPr>
          <a:r>
            <a:rPr lang="en-US" sz="2200" b="0" kern="1200" dirty="0">
              <a:solidFill>
                <a:schemeClr val="accent1">
                  <a:lumMod val="50000"/>
                </a:schemeClr>
              </a:solidFill>
              <a:latin typeface="+mn-lt"/>
              <a:cs typeface="Gill Sans MT"/>
            </a:rPr>
            <a:t>Sporadic versus consecutive absences aren’t a problem  </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Attendance only matters in the older grades </a:t>
          </a:r>
        </a:p>
      </dsp:txBody>
      <dsp:txXfrm>
        <a:off x="4090" y="640749"/>
        <a:ext cx="2459901" cy="4536503"/>
      </dsp:txXfrm>
    </dsp:sp>
    <dsp:sp modelId="{2D884B4E-5348-42DD-A7E7-C39F428138AE}">
      <dsp:nvSpPr>
        <dsp:cNvPr id="0" name=""/>
        <dsp:cNvSpPr/>
      </dsp:nvSpPr>
      <dsp:spPr>
        <a:xfrm>
          <a:off x="2808378" y="7149"/>
          <a:ext cx="2459901" cy="633600"/>
        </a:xfrm>
        <a:prstGeom prst="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ln>
                <a:noFill/>
              </a:ln>
              <a:latin typeface="Rockwell"/>
              <a:cs typeface="Rockwell"/>
            </a:rPr>
            <a:t>   </a:t>
          </a:r>
          <a:r>
            <a:rPr lang="en-US" sz="2200" b="1" kern="1200" dirty="0">
              <a:ln>
                <a:noFill/>
              </a:ln>
              <a:latin typeface="+mn-lt"/>
              <a:cs typeface="Rockwell"/>
            </a:rPr>
            <a:t>Barriers</a:t>
          </a:r>
          <a:r>
            <a:rPr lang="en-US" sz="2200" kern="1200" dirty="0">
              <a:ln>
                <a:noFill/>
              </a:ln>
              <a:latin typeface="+mn-lt"/>
            </a:rPr>
            <a:t>	</a:t>
          </a:r>
        </a:p>
      </dsp:txBody>
      <dsp:txXfrm>
        <a:off x="2808378" y="7149"/>
        <a:ext cx="2459901" cy="633600"/>
      </dsp:txXfrm>
    </dsp:sp>
    <dsp:sp modelId="{94D4DE02-8157-4184-89A7-5F21A1E1048B}">
      <dsp:nvSpPr>
        <dsp:cNvPr id="0" name=""/>
        <dsp:cNvSpPr/>
      </dsp:nvSpPr>
      <dsp:spPr>
        <a:xfrm>
          <a:off x="2808378" y="640749"/>
          <a:ext cx="2459901" cy="4536503"/>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chemeClr val="accent1">
                  <a:lumMod val="50000"/>
                </a:schemeClr>
              </a:solidFill>
              <a:latin typeface="+mn-lt"/>
              <a:cs typeface="Gill Sans MT"/>
            </a:rPr>
            <a:t>Lack of access to health or dental care</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Poor Transportation</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Trauma</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No safe path to school</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Homelessness</a:t>
          </a:r>
        </a:p>
        <a:p>
          <a:pPr marL="228600" lvl="1" indent="-228600" algn="l" defTabSz="977900">
            <a:lnSpc>
              <a:spcPct val="90000"/>
            </a:lnSpc>
            <a:spcBef>
              <a:spcPct val="0"/>
            </a:spcBef>
            <a:spcAft>
              <a:spcPct val="15000"/>
            </a:spcAft>
            <a:buChar char="•"/>
          </a:pPr>
          <a:endParaRPr lang="en-US" sz="2200" kern="1200">
            <a:solidFill>
              <a:srgbClr val="144056"/>
            </a:solidFill>
            <a:latin typeface="Gill Sans MT"/>
            <a:cs typeface="Gill Sans MT"/>
          </a:endParaRPr>
        </a:p>
      </dsp:txBody>
      <dsp:txXfrm>
        <a:off x="2808378" y="640749"/>
        <a:ext cx="2459901" cy="4536503"/>
      </dsp:txXfrm>
    </dsp:sp>
    <dsp:sp modelId="{2A12AE70-CFF8-4FD5-B561-326B04933346}">
      <dsp:nvSpPr>
        <dsp:cNvPr id="0" name=""/>
        <dsp:cNvSpPr/>
      </dsp:nvSpPr>
      <dsp:spPr>
        <a:xfrm>
          <a:off x="5612665" y="7149"/>
          <a:ext cx="2459901" cy="633600"/>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n>
                <a:noFill/>
              </a:ln>
              <a:latin typeface="+mn-lt"/>
              <a:cs typeface="Rockwell"/>
            </a:rPr>
            <a:t>Aversion</a:t>
          </a:r>
        </a:p>
      </dsp:txBody>
      <dsp:txXfrm>
        <a:off x="5612665" y="7149"/>
        <a:ext cx="2459901" cy="633600"/>
      </dsp:txXfrm>
    </dsp:sp>
    <dsp:sp modelId="{6CA740F8-62CD-499F-A17A-33213489F82A}">
      <dsp:nvSpPr>
        <dsp:cNvPr id="0" name=""/>
        <dsp:cNvSpPr/>
      </dsp:nvSpPr>
      <dsp:spPr>
        <a:xfrm>
          <a:off x="5612665" y="640749"/>
          <a:ext cx="2459901" cy="4536503"/>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chemeClr val="accent1">
                  <a:lumMod val="50000"/>
                </a:schemeClr>
              </a:solidFill>
              <a:latin typeface="+mn-lt"/>
              <a:cs typeface="Gill Sans MT"/>
            </a:rPr>
            <a:t>Child struggling academically or socially</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Bullying</a:t>
          </a:r>
        </a:p>
        <a:p>
          <a:pPr marL="228600" lvl="1" indent="-228600" algn="l" defTabSz="977900">
            <a:lnSpc>
              <a:spcPct val="90000"/>
            </a:lnSpc>
            <a:spcBef>
              <a:spcPct val="0"/>
            </a:spcBef>
            <a:spcAft>
              <a:spcPct val="15000"/>
            </a:spcAft>
            <a:buChar char="•"/>
          </a:pPr>
          <a:r>
            <a:rPr lang="en-US" sz="2200" b="0" kern="1200" baseline="0">
              <a:solidFill>
                <a:schemeClr val="accent1">
                  <a:lumMod val="50000"/>
                </a:schemeClr>
              </a:solidFill>
              <a:latin typeface="+mn-lt"/>
              <a:cs typeface="Gill Sans MT"/>
            </a:rPr>
            <a:t>Ineffective school discipline</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Parents had negative school experience</a:t>
          </a:r>
          <a:r>
            <a:rPr lang="en-US" sz="2200" b="0" kern="1200" baseline="0">
              <a:solidFill>
                <a:schemeClr val="accent1">
                  <a:lumMod val="50000"/>
                </a:schemeClr>
              </a:solidFill>
              <a:latin typeface="+mn-lt"/>
              <a:cs typeface="Gill Sans MT"/>
            </a:rPr>
            <a:t> </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Undiagnosed disability</a:t>
          </a:r>
        </a:p>
      </dsp:txBody>
      <dsp:txXfrm>
        <a:off x="5612665" y="640749"/>
        <a:ext cx="2459901" cy="4536503"/>
      </dsp:txXfrm>
    </dsp:sp>
    <dsp:sp modelId="{3BE34BEE-184B-4F48-9892-0A734AF28A80}">
      <dsp:nvSpPr>
        <dsp:cNvPr id="0" name=""/>
        <dsp:cNvSpPr/>
      </dsp:nvSpPr>
      <dsp:spPr>
        <a:xfrm>
          <a:off x="8416952" y="7149"/>
          <a:ext cx="2459901"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atin typeface="+mn-lt"/>
              <a:cs typeface="Rockwell"/>
            </a:rPr>
            <a:t>Disengagement</a:t>
          </a:r>
        </a:p>
      </dsp:txBody>
      <dsp:txXfrm>
        <a:off x="8416952" y="7149"/>
        <a:ext cx="2459901" cy="633600"/>
      </dsp:txXfrm>
    </dsp:sp>
    <dsp:sp modelId="{6F7BF3E1-B2A3-441D-BFB5-21E309BBCBDF}">
      <dsp:nvSpPr>
        <dsp:cNvPr id="0" name=""/>
        <dsp:cNvSpPr/>
      </dsp:nvSpPr>
      <dsp:spPr>
        <a:xfrm>
          <a:off x="8416952" y="640749"/>
          <a:ext cx="2459901" cy="45365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Lack of engaging and relevant instruction</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No meaningful relationships with adults in school</a:t>
          </a:r>
        </a:p>
        <a:p>
          <a:pPr marL="228600" lvl="1" indent="-228600" algn="l" defTabSz="977900">
            <a:lnSpc>
              <a:spcPct val="90000"/>
            </a:lnSpc>
            <a:spcBef>
              <a:spcPct val="0"/>
            </a:spcBef>
            <a:spcAft>
              <a:spcPct val="15000"/>
            </a:spcAft>
            <a:buChar char="•"/>
          </a:pPr>
          <a:r>
            <a:rPr lang="en-US" sz="2200" b="0" i="0" kern="1200">
              <a:solidFill>
                <a:schemeClr val="accent1">
                  <a:lumMod val="50000"/>
                </a:schemeClr>
              </a:solidFill>
              <a:latin typeface="+mn-lt"/>
              <a:cs typeface="Gill Sans MT"/>
            </a:rPr>
            <a:t>Vulnerable to being with peers out of school vs. in school</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Poor</a:t>
          </a:r>
          <a:r>
            <a:rPr lang="en-US" sz="2200" b="0" kern="1200" baseline="0">
              <a:solidFill>
                <a:schemeClr val="accent1">
                  <a:lumMod val="50000"/>
                </a:schemeClr>
              </a:solidFill>
              <a:latin typeface="+mn-lt"/>
              <a:cs typeface="Gill Sans MT"/>
            </a:rPr>
            <a:t> school climate </a:t>
          </a:r>
          <a:endParaRPr lang="en-US" sz="2200" b="0" kern="1200">
            <a:solidFill>
              <a:schemeClr val="accent1">
                <a:lumMod val="50000"/>
              </a:schemeClr>
            </a:solidFill>
            <a:latin typeface="+mn-lt"/>
            <a:cs typeface="Gill Sans MT"/>
          </a:endParaRPr>
        </a:p>
      </dsp:txBody>
      <dsp:txXfrm>
        <a:off x="8416952" y="640749"/>
        <a:ext cx="2459901" cy="4536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B464-77E4-4CBE-BE23-6E9A1C47F6FE}">
      <dsp:nvSpPr>
        <dsp:cNvPr id="0" name=""/>
        <dsp:cNvSpPr/>
      </dsp:nvSpPr>
      <dsp:spPr>
        <a:xfrm>
          <a:off x="344606" y="0"/>
          <a:ext cx="4351338" cy="4351338"/>
        </a:xfrm>
        <a:prstGeom prst="triangl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DFF63-E7DF-4B60-971E-AF5E70CE0FBF}">
      <dsp:nvSpPr>
        <dsp:cNvPr id="0" name=""/>
        <dsp:cNvSpPr/>
      </dsp:nvSpPr>
      <dsp:spPr>
        <a:xfrm>
          <a:off x="2484638" y="437470"/>
          <a:ext cx="2828369" cy="1030043"/>
        </a:xfrm>
        <a:prstGeom prst="roundRect">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3: Intensive Intervention  </a:t>
          </a:r>
        </a:p>
      </dsp:txBody>
      <dsp:txXfrm>
        <a:off x="2534921" y="487753"/>
        <a:ext cx="2727803" cy="929477"/>
      </dsp:txXfrm>
    </dsp:sp>
    <dsp:sp modelId="{D931F7F0-C624-4D58-B1A4-5396D97FC4AA}">
      <dsp:nvSpPr>
        <dsp:cNvPr id="0" name=""/>
        <dsp:cNvSpPr/>
      </dsp:nvSpPr>
      <dsp:spPr>
        <a:xfrm>
          <a:off x="2484638" y="1596269"/>
          <a:ext cx="2828369" cy="1030043"/>
        </a:xfrm>
        <a:prstGeom prst="roundRect">
          <a:avLst/>
        </a:prstGeom>
        <a:solidFill>
          <a:srgbClr val="FFFF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2: Early Interventions </a:t>
          </a:r>
        </a:p>
      </dsp:txBody>
      <dsp:txXfrm>
        <a:off x="2534921" y="1646552"/>
        <a:ext cx="2727803" cy="929477"/>
      </dsp:txXfrm>
    </dsp:sp>
    <dsp:sp modelId="{3A9B8092-EC43-440C-9B5F-62A777BC74D0}">
      <dsp:nvSpPr>
        <dsp:cNvPr id="0" name=""/>
        <dsp:cNvSpPr/>
      </dsp:nvSpPr>
      <dsp:spPr>
        <a:xfrm>
          <a:off x="2484638" y="2755068"/>
          <a:ext cx="2828369" cy="1030043"/>
        </a:xfrm>
        <a:prstGeom prst="roundRect">
          <a:avLst/>
        </a:prstGeom>
        <a:solidFill>
          <a:srgbClr val="92D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1: Whole School  Prevention</a:t>
          </a:r>
        </a:p>
      </dsp:txBody>
      <dsp:txXfrm>
        <a:off x="2534921" y="2805351"/>
        <a:ext cx="2727803" cy="929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15D69-AB17-4B3C-82C4-8563087F90EC}">
      <dsp:nvSpPr>
        <dsp:cNvPr id="0" name=""/>
        <dsp:cNvSpPr/>
      </dsp:nvSpPr>
      <dsp:spPr>
        <a:xfrm>
          <a:off x="0" y="0"/>
          <a:ext cx="3286125" cy="39488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Provide a process for prevention of absences and early intervention for students</a:t>
          </a:r>
        </a:p>
      </dsp:txBody>
      <dsp:txXfrm>
        <a:off x="0" y="1500572"/>
        <a:ext cx="3286125" cy="2369325"/>
      </dsp:txXfrm>
    </dsp:sp>
    <dsp:sp modelId="{C5D1C143-3F12-4A4A-92AC-C870A76EED41}">
      <dsp:nvSpPr>
        <dsp:cNvPr id="0" name=""/>
        <dsp:cNvSpPr/>
      </dsp:nvSpPr>
      <dsp:spPr>
        <a:xfrm>
          <a:off x="1050731" y="394887"/>
          <a:ext cx="1184662" cy="118466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B6A4505D-CFB5-474A-B4A9-AC8E3C6856CD}">
      <dsp:nvSpPr>
        <dsp:cNvPr id="0" name=""/>
        <dsp:cNvSpPr/>
      </dsp:nvSpPr>
      <dsp:spPr>
        <a:xfrm>
          <a:off x="0" y="3948804"/>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B78B6-370E-4FA7-908D-DBB7DDA2B4E7}">
      <dsp:nvSpPr>
        <dsp:cNvPr id="0" name=""/>
        <dsp:cNvSpPr/>
      </dsp:nvSpPr>
      <dsp:spPr>
        <a:xfrm>
          <a:off x="3614737" y="0"/>
          <a:ext cx="3286125" cy="394887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Best practice: include the attendance plan in the form of a goal or initiative of their existing Strategic Plan and /or School Improvement Plan</a:t>
          </a:r>
        </a:p>
      </dsp:txBody>
      <dsp:txXfrm>
        <a:off x="3614737" y="1500572"/>
        <a:ext cx="3286125" cy="2369325"/>
      </dsp:txXfrm>
    </dsp:sp>
    <dsp:sp modelId="{7EB1FB8C-578D-487E-A5A8-4CB397833591}">
      <dsp:nvSpPr>
        <dsp:cNvPr id="0" name=""/>
        <dsp:cNvSpPr/>
      </dsp:nvSpPr>
      <dsp:spPr>
        <a:xfrm>
          <a:off x="4665468" y="394887"/>
          <a:ext cx="1184662" cy="1184662"/>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B2F8C879-1660-4934-9E2F-C14E51B0370B}">
      <dsp:nvSpPr>
        <dsp:cNvPr id="0" name=""/>
        <dsp:cNvSpPr/>
      </dsp:nvSpPr>
      <dsp:spPr>
        <a:xfrm>
          <a:off x="3614737" y="3948804"/>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C797D-E11B-4D67-9738-4BBBDD0F8D78}">
      <dsp:nvSpPr>
        <dsp:cNvPr id="0" name=""/>
        <dsp:cNvSpPr/>
      </dsp:nvSpPr>
      <dsp:spPr>
        <a:xfrm>
          <a:off x="7229475" y="0"/>
          <a:ext cx="3286125" cy="39488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Align your ESEA, School Improvement, and District Reading Improvement  plans</a:t>
          </a:r>
        </a:p>
      </dsp:txBody>
      <dsp:txXfrm>
        <a:off x="7229475" y="1500572"/>
        <a:ext cx="3286125" cy="2369325"/>
      </dsp:txXfrm>
    </dsp:sp>
    <dsp:sp modelId="{1E507DA5-3F82-4E53-91BB-2D68FA582973}">
      <dsp:nvSpPr>
        <dsp:cNvPr id="0" name=""/>
        <dsp:cNvSpPr/>
      </dsp:nvSpPr>
      <dsp:spPr>
        <a:xfrm>
          <a:off x="8280206" y="394887"/>
          <a:ext cx="1184662" cy="1184662"/>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FEA88289-6B70-4851-8DF5-59FE26A71567}">
      <dsp:nvSpPr>
        <dsp:cNvPr id="0" name=""/>
        <dsp:cNvSpPr/>
      </dsp:nvSpPr>
      <dsp:spPr>
        <a:xfrm>
          <a:off x="7229475" y="3948804"/>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265F-D243-4BAF-A070-BE3975B0B973}">
      <dsp:nvSpPr>
        <dsp:cNvPr id="0" name=""/>
        <dsp:cNvSpPr/>
      </dsp:nvSpPr>
      <dsp:spPr>
        <a:xfrm>
          <a:off x="2212271" y="641248"/>
          <a:ext cx="478161" cy="91440"/>
        </a:xfrm>
        <a:custGeom>
          <a:avLst/>
          <a:gdLst/>
          <a:ahLst/>
          <a:cxnLst/>
          <a:rect l="0" t="0" r="0" b="0"/>
          <a:pathLst>
            <a:path>
              <a:moveTo>
                <a:pt x="0" y="45720"/>
              </a:moveTo>
              <a:lnTo>
                <a:pt x="478161"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8633" y="684424"/>
        <a:ext cx="25438" cy="5087"/>
      </dsp:txXfrm>
    </dsp:sp>
    <dsp:sp modelId="{87673198-F373-427D-9D16-F483A3156A83}">
      <dsp:nvSpPr>
        <dsp:cNvPr id="0" name=""/>
        <dsp:cNvSpPr/>
      </dsp:nvSpPr>
      <dsp:spPr>
        <a:xfrm>
          <a:off x="2065" y="23366"/>
          <a:ext cx="2212006" cy="13272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Clear Schoolwide Attendance Policies</a:t>
          </a:r>
          <a:endParaRPr lang="en-US" sz="1900" kern="1200">
            <a:solidFill>
              <a:schemeClr val="tx1"/>
            </a:solidFill>
          </a:endParaRPr>
        </a:p>
      </dsp:txBody>
      <dsp:txXfrm>
        <a:off x="2065" y="23366"/>
        <a:ext cx="2212006" cy="1327203"/>
      </dsp:txXfrm>
    </dsp:sp>
    <dsp:sp modelId="{B4FFB3BF-C8E4-45E3-AEF3-008B8577A977}">
      <dsp:nvSpPr>
        <dsp:cNvPr id="0" name=""/>
        <dsp:cNvSpPr/>
      </dsp:nvSpPr>
      <dsp:spPr>
        <a:xfrm>
          <a:off x="4933039" y="641248"/>
          <a:ext cx="478161" cy="91440"/>
        </a:xfrm>
        <a:custGeom>
          <a:avLst/>
          <a:gdLst/>
          <a:ahLst/>
          <a:cxnLst/>
          <a:rect l="0" t="0" r="0" b="0"/>
          <a:pathLst>
            <a:path>
              <a:moveTo>
                <a:pt x="0" y="45720"/>
              </a:moveTo>
              <a:lnTo>
                <a:pt x="478161" y="45720"/>
              </a:lnTo>
            </a:path>
          </a:pathLst>
        </a:custGeom>
        <a:noFill/>
        <a:ln w="6350" cap="flat" cmpd="sng" algn="ctr">
          <a:solidFill>
            <a:schemeClr val="accent5">
              <a:hueOff val="-1126424"/>
              <a:satOff val="-2903"/>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400" y="684424"/>
        <a:ext cx="25438" cy="5087"/>
      </dsp:txXfrm>
    </dsp:sp>
    <dsp:sp modelId="{45244345-5EDA-4955-969C-811CEB5720F6}">
      <dsp:nvSpPr>
        <dsp:cNvPr id="0" name=""/>
        <dsp:cNvSpPr/>
      </dsp:nvSpPr>
      <dsp:spPr>
        <a:xfrm>
          <a:off x="2722832" y="23366"/>
          <a:ext cx="2212006" cy="132720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Establish expectations and consequences</a:t>
          </a:r>
        </a:p>
      </dsp:txBody>
      <dsp:txXfrm>
        <a:off x="2722832" y="23366"/>
        <a:ext cx="2212006" cy="1327203"/>
      </dsp:txXfrm>
    </dsp:sp>
    <dsp:sp modelId="{E7485AF3-50C5-447F-98D0-D906EC240806}">
      <dsp:nvSpPr>
        <dsp:cNvPr id="0" name=""/>
        <dsp:cNvSpPr/>
      </dsp:nvSpPr>
      <dsp:spPr>
        <a:xfrm>
          <a:off x="7653807" y="641248"/>
          <a:ext cx="478161" cy="91440"/>
        </a:xfrm>
        <a:custGeom>
          <a:avLst/>
          <a:gdLst/>
          <a:ahLst/>
          <a:cxnLst/>
          <a:rect l="0" t="0" r="0" b="0"/>
          <a:pathLst>
            <a:path>
              <a:moveTo>
                <a:pt x="0" y="45720"/>
              </a:moveTo>
              <a:lnTo>
                <a:pt x="478161"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80168" y="684424"/>
        <a:ext cx="25438" cy="5087"/>
      </dsp:txXfrm>
    </dsp:sp>
    <dsp:sp modelId="{A02A3A9A-32D2-4A54-B15A-5E2D723DACA3}">
      <dsp:nvSpPr>
        <dsp:cNvPr id="0" name=""/>
        <dsp:cNvSpPr/>
      </dsp:nvSpPr>
      <dsp:spPr>
        <a:xfrm>
          <a:off x="5443600" y="23366"/>
          <a:ext cx="2212006" cy="132720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Ensure consistency in enforcement</a:t>
          </a:r>
        </a:p>
      </dsp:txBody>
      <dsp:txXfrm>
        <a:off x="5443600" y="23366"/>
        <a:ext cx="2212006" cy="1327203"/>
      </dsp:txXfrm>
    </dsp:sp>
    <dsp:sp modelId="{0841F53F-4C6F-4AAA-9505-4012637A6FBE}">
      <dsp:nvSpPr>
        <dsp:cNvPr id="0" name=""/>
        <dsp:cNvSpPr/>
      </dsp:nvSpPr>
      <dsp:spPr>
        <a:xfrm>
          <a:off x="1108068" y="1348770"/>
          <a:ext cx="8162303" cy="478161"/>
        </a:xfrm>
        <a:custGeom>
          <a:avLst/>
          <a:gdLst/>
          <a:ahLst/>
          <a:cxnLst/>
          <a:rect l="0" t="0" r="0" b="0"/>
          <a:pathLst>
            <a:path>
              <a:moveTo>
                <a:pt x="8162303" y="0"/>
              </a:moveTo>
              <a:lnTo>
                <a:pt x="8162303" y="256180"/>
              </a:lnTo>
              <a:lnTo>
                <a:pt x="0" y="256180"/>
              </a:lnTo>
              <a:lnTo>
                <a:pt x="0" y="478161"/>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4766" y="1585307"/>
        <a:ext cx="408907" cy="5087"/>
      </dsp:txXfrm>
    </dsp:sp>
    <dsp:sp modelId="{80CB5933-6CEB-4B96-8605-9F6C8FCFF813}">
      <dsp:nvSpPr>
        <dsp:cNvPr id="0" name=""/>
        <dsp:cNvSpPr/>
      </dsp:nvSpPr>
      <dsp:spPr>
        <a:xfrm>
          <a:off x="8164368" y="23366"/>
          <a:ext cx="2212006" cy="132720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Communicate policies to students and families</a:t>
          </a:r>
        </a:p>
      </dsp:txBody>
      <dsp:txXfrm>
        <a:off x="8164368" y="23366"/>
        <a:ext cx="2212006" cy="1327203"/>
      </dsp:txXfrm>
    </dsp:sp>
    <dsp:sp modelId="{7D5DDE48-B0CD-478C-894A-98963B4E1EE6}">
      <dsp:nvSpPr>
        <dsp:cNvPr id="0" name=""/>
        <dsp:cNvSpPr/>
      </dsp:nvSpPr>
      <dsp:spPr>
        <a:xfrm>
          <a:off x="2212271" y="2477213"/>
          <a:ext cx="478161" cy="91440"/>
        </a:xfrm>
        <a:custGeom>
          <a:avLst/>
          <a:gdLst/>
          <a:ahLst/>
          <a:cxnLst/>
          <a:rect l="0" t="0" r="0" b="0"/>
          <a:pathLst>
            <a:path>
              <a:moveTo>
                <a:pt x="0" y="45720"/>
              </a:moveTo>
              <a:lnTo>
                <a:pt x="478161"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8633" y="2520389"/>
        <a:ext cx="25438" cy="5087"/>
      </dsp:txXfrm>
    </dsp:sp>
    <dsp:sp modelId="{840712FA-8FB2-4D08-AD9A-DB89B202AD23}">
      <dsp:nvSpPr>
        <dsp:cNvPr id="0" name=""/>
        <dsp:cNvSpPr/>
      </dsp:nvSpPr>
      <dsp:spPr>
        <a:xfrm>
          <a:off x="2065" y="1859331"/>
          <a:ext cx="2212006" cy="132720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Early Warning Systems</a:t>
          </a:r>
          <a:endParaRPr lang="en-US" sz="1900" kern="1200" dirty="0">
            <a:solidFill>
              <a:schemeClr val="tx1"/>
            </a:solidFill>
          </a:endParaRPr>
        </a:p>
      </dsp:txBody>
      <dsp:txXfrm>
        <a:off x="2065" y="1859331"/>
        <a:ext cx="2212006" cy="1327203"/>
      </dsp:txXfrm>
    </dsp:sp>
    <dsp:sp modelId="{6BC45FD6-9874-4F5B-A54D-0AD503FBB9A4}">
      <dsp:nvSpPr>
        <dsp:cNvPr id="0" name=""/>
        <dsp:cNvSpPr/>
      </dsp:nvSpPr>
      <dsp:spPr>
        <a:xfrm>
          <a:off x="4933039" y="2477213"/>
          <a:ext cx="478161" cy="91440"/>
        </a:xfrm>
        <a:custGeom>
          <a:avLst/>
          <a:gdLst/>
          <a:ahLst/>
          <a:cxnLst/>
          <a:rect l="0" t="0" r="0" b="0"/>
          <a:pathLst>
            <a:path>
              <a:moveTo>
                <a:pt x="0" y="45720"/>
              </a:moveTo>
              <a:lnTo>
                <a:pt x="478161" y="45720"/>
              </a:lnTo>
            </a:path>
          </a:pathLst>
        </a:custGeom>
        <a:noFill/>
        <a:ln w="6350" cap="flat" cmpd="sng" algn="ctr">
          <a:solidFill>
            <a:schemeClr val="accent5">
              <a:hueOff val="-5632119"/>
              <a:satOff val="-14516"/>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400" y="2520389"/>
        <a:ext cx="25438" cy="5087"/>
      </dsp:txXfrm>
    </dsp:sp>
    <dsp:sp modelId="{C52E8EA1-7266-4081-9EB4-7A140138710F}">
      <dsp:nvSpPr>
        <dsp:cNvPr id="0" name=""/>
        <dsp:cNvSpPr/>
      </dsp:nvSpPr>
      <dsp:spPr>
        <a:xfrm>
          <a:off x="2722832" y="1859331"/>
          <a:ext cx="2212006" cy="132720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Track attendance patterns to identify at-risk students.</a:t>
          </a:r>
        </a:p>
      </dsp:txBody>
      <dsp:txXfrm>
        <a:off x="2722832" y="1859331"/>
        <a:ext cx="2212006" cy="1327203"/>
      </dsp:txXfrm>
    </dsp:sp>
    <dsp:sp modelId="{B641881D-0EA0-4152-B761-084F859BEFB1}">
      <dsp:nvSpPr>
        <dsp:cNvPr id="0" name=""/>
        <dsp:cNvSpPr/>
      </dsp:nvSpPr>
      <dsp:spPr>
        <a:xfrm>
          <a:off x="7653807" y="2477213"/>
          <a:ext cx="478161" cy="91440"/>
        </a:xfrm>
        <a:custGeom>
          <a:avLst/>
          <a:gdLst/>
          <a:ahLst/>
          <a:cxnLst/>
          <a:rect l="0" t="0" r="0" b="0"/>
          <a:pathLst>
            <a:path>
              <a:moveTo>
                <a:pt x="0" y="45720"/>
              </a:moveTo>
              <a:lnTo>
                <a:pt x="478161"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80168" y="2520389"/>
        <a:ext cx="25438" cy="5087"/>
      </dsp:txXfrm>
    </dsp:sp>
    <dsp:sp modelId="{8B3A3710-B31E-4BE5-87A7-7A9CAC29FA08}">
      <dsp:nvSpPr>
        <dsp:cNvPr id="0" name=""/>
        <dsp:cNvSpPr/>
      </dsp:nvSpPr>
      <dsp:spPr>
        <a:xfrm>
          <a:off x="5443600" y="1859331"/>
          <a:ext cx="2212006" cy="132720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Intervene before chronic absenteeism develops</a:t>
          </a:r>
        </a:p>
      </dsp:txBody>
      <dsp:txXfrm>
        <a:off x="5443600" y="1859331"/>
        <a:ext cx="2212006" cy="1327203"/>
      </dsp:txXfrm>
    </dsp:sp>
    <dsp:sp modelId="{C70AF8D4-6982-4AEA-BEF6-681BF7F2E3B3}">
      <dsp:nvSpPr>
        <dsp:cNvPr id="0" name=""/>
        <dsp:cNvSpPr/>
      </dsp:nvSpPr>
      <dsp:spPr>
        <a:xfrm>
          <a:off x="8164368" y="1859331"/>
          <a:ext cx="2212006" cy="13272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Use automated alerts and staff check-ins</a:t>
          </a:r>
        </a:p>
      </dsp:txBody>
      <dsp:txXfrm>
        <a:off x="8164368" y="1859331"/>
        <a:ext cx="2212006" cy="132720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10A0B-ECEB-4981-93D5-3BFE85DAA908}"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6E6F1-5B33-4584-94B7-AAEB07DE8932}" type="slidenum">
              <a:rPr lang="en-US" smtClean="0"/>
              <a:t>‹#›</a:t>
            </a:fld>
            <a:endParaRPr lang="en-US"/>
          </a:p>
        </p:txBody>
      </p:sp>
    </p:spTree>
    <p:extLst>
      <p:ext uri="{BB962C8B-B14F-4D97-AF65-F5344CB8AC3E}">
        <p14:creationId xmlns:p14="http://schemas.microsoft.com/office/powerpoint/2010/main" val="317326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74C59-C603-F395-23C5-ADADCED52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4D9DF-8A34-D9AB-2860-BEC795867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97981-374A-470F-3F76-3448C1637366}"/>
              </a:ext>
            </a:extLst>
          </p:cNvPr>
          <p:cNvSpPr>
            <a:spLocks noGrp="1"/>
          </p:cNvSpPr>
          <p:nvPr>
            <p:ph type="body" idx="1"/>
          </p:nvPr>
        </p:nvSpPr>
        <p:spPr/>
        <p:txBody>
          <a:bodyPr/>
          <a:lstStyle/>
          <a:p>
            <a:r>
              <a:rPr lang="en-US" sz="1200">
                <a:highlight>
                  <a:srgbClr val="FFFF00"/>
                </a:highlight>
                <a:ea typeface="Calibri"/>
                <a:cs typeface="Calibri"/>
              </a:rPr>
              <a:t>Slides for DEED programs to promote Attendance Initiatives</a:t>
            </a:r>
            <a:endParaRPr lang="en-US" b="1"/>
          </a:p>
        </p:txBody>
      </p:sp>
      <p:sp>
        <p:nvSpPr>
          <p:cNvPr id="4" name="Slide Number Placeholder 3">
            <a:extLst>
              <a:ext uri="{FF2B5EF4-FFF2-40B4-BE49-F238E27FC236}">
                <a16:creationId xmlns:a16="http://schemas.microsoft.com/office/drawing/2014/main" id="{B731EE2B-7112-8399-32C7-1B4FEFCFB0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4E634-7445-4118-8539-B0D072700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Do sports absences count? Is that a local decision? </a:t>
            </a:r>
          </a:p>
        </p:txBody>
      </p:sp>
      <p:sp>
        <p:nvSpPr>
          <p:cNvPr id="4" name="Slide Number Placeholder 3"/>
          <p:cNvSpPr>
            <a:spLocks noGrp="1"/>
          </p:cNvSpPr>
          <p:nvPr>
            <p:ph type="sldNum" sz="quarter" idx="5"/>
          </p:nvPr>
        </p:nvSpPr>
        <p:spPr/>
        <p:txBody>
          <a:bodyPr/>
          <a:lstStyle/>
          <a:p>
            <a:fld id="{4B16E6F1-5B33-4584-94B7-AAEB07DE8932}" type="slidenum">
              <a:rPr lang="en-US" smtClean="0"/>
              <a:t>2</a:t>
            </a:fld>
            <a:endParaRPr lang="en-US"/>
          </a:p>
        </p:txBody>
      </p:sp>
    </p:spTree>
    <p:extLst>
      <p:ext uri="{BB962C8B-B14F-4D97-AF65-F5344CB8AC3E}">
        <p14:creationId xmlns:p14="http://schemas.microsoft.com/office/powerpoint/2010/main" val="366878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Summary:</a:t>
            </a:r>
            <a:endParaRPr lang="en-US" dirty="0"/>
          </a:p>
          <a:p>
            <a:r>
              <a:rPr lang="en-US" dirty="0"/>
              <a:t>This slide presents data from the </a:t>
            </a:r>
            <a:r>
              <a:rPr lang="en-US" b="1" dirty="0"/>
              <a:t>Alaska Department of Education and Early Development,</a:t>
            </a:r>
            <a:r>
              <a:rPr lang="en-US" dirty="0"/>
              <a:t> illustrating the </a:t>
            </a:r>
            <a:r>
              <a:rPr lang="en-US" b="1" dirty="0"/>
              <a:t>current state of chronic absenteeism in Alaska</a:t>
            </a:r>
            <a:r>
              <a:rPr lang="en-US" dirty="0"/>
              <a:t>. Use this slide to localize the issue and show its relevance to your audience.</a:t>
            </a: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While we are seeing a downward trend we are still significantly higher than where we were before the pandemic as well as higher than most states.  Many states are seeking to cut the rate in half in a five year period.  </a:t>
            </a:r>
          </a:p>
          <a:p>
            <a:r>
              <a:rPr lang="en-US" sz="1200" kern="1200" dirty="0">
                <a:solidFill>
                  <a:schemeClr val="tx1"/>
                </a:solidFill>
                <a:effectLst/>
                <a:latin typeface="+mn-lt"/>
                <a:ea typeface="+mn-ea"/>
                <a:cs typeface="+mn-cs"/>
              </a:rPr>
              <a:t>Chronic absenteeism is defined as missing at least 10% of the days in which a student was enrolled at the school. Only students who have been enrolled for at least one half of the school term are included. The chronic absenteeism indicator is not considered for correspondence schools and schools located in facilities where students are incarcerated.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Absence</a:t>
            </a:r>
            <a:r>
              <a:rPr lang="en-US" sz="1200" kern="1200" dirty="0">
                <a:solidFill>
                  <a:schemeClr val="tx1"/>
                </a:solidFill>
                <a:effectLst/>
                <a:latin typeface="+mn-lt"/>
                <a:ea typeface="+mn-ea"/>
                <a:cs typeface="+mn-cs"/>
              </a:rPr>
              <a:t> A student who is not present during any part of the half-day should be considered absent.  If he or she is present during a part of the half-day, consider her or him tardy or dismissed, depending on school policy.(Required) AS 14.07.060</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Day of Absence</a:t>
            </a:r>
            <a:r>
              <a:rPr lang="en-US" sz="1200" kern="1200" dirty="0">
                <a:solidFill>
                  <a:schemeClr val="tx1"/>
                </a:solidFill>
                <a:effectLst/>
                <a:latin typeface="+mn-lt"/>
                <a:ea typeface="+mn-ea"/>
                <a:cs typeface="+mn-cs"/>
              </a:rPr>
              <a:t> - For each day of scheduled instruction, the student’s absence will be recorded as that portion of the day not recorded as a day of attendance.  The sum of the portion of a day of attendance and the portion of the day of absence must equal one. Allow for two digits and the decimal place. (Definition) 4 AAC 06.895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Day of Attendance</a:t>
            </a:r>
            <a:r>
              <a:rPr lang="en-US" sz="1200" kern="1200" dirty="0">
                <a:solidFill>
                  <a:schemeClr val="tx1"/>
                </a:solidFill>
                <a:effectLst/>
                <a:latin typeface="+mn-lt"/>
                <a:ea typeface="+mn-ea"/>
                <a:cs typeface="+mn-cs"/>
              </a:rPr>
              <a:t> - Students are counted in attendance when present at school.  Days of attendance do not include in-service days. Attendance shall be recorded based upon the percent of the student’s normally scheduled instructional day.  For example, a student who is normally scheduled for two hours per day as a part-time student would be recorded with half a day in attendance if he were absent for one hour.  The sum of a day of attendance and a day of absence must equal one.  A student may be counted present only when he or she is actually at school or is present at another school-sponsored instructional program. This may include authorized independent study, work-study programs, academically related field trips and instruction for homebound students. It does not include "making up" school work at home, or activities sponsored by private individuals or groups.  Correspondence school students are counted in attendance as long as they are in membership.  Homebound students are counted in attendance, if they are receiving at least ten hours of instruction per week by an itinerant teacher. </a:t>
            </a:r>
            <a:r>
              <a:rPr lang="en-US" sz="1200" kern="1200">
                <a:solidFill>
                  <a:schemeClr val="tx1"/>
                </a:solidFill>
                <a:effectLst/>
                <a:latin typeface="+mn-lt"/>
                <a:ea typeface="+mn-ea"/>
                <a:cs typeface="+mn-cs"/>
              </a:rPr>
              <a:t>(Definition) 4 AAC 06.895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4</a:t>
            </a:fld>
            <a:endParaRPr lang="en-US"/>
          </a:p>
        </p:txBody>
      </p:sp>
    </p:spTree>
    <p:extLst>
      <p:ext uri="{BB962C8B-B14F-4D97-AF65-F5344CB8AC3E}">
        <p14:creationId xmlns:p14="http://schemas.microsoft.com/office/powerpoint/2010/main" val="105521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need?</a:t>
            </a:r>
          </a:p>
        </p:txBody>
      </p:sp>
      <p:sp>
        <p:nvSpPr>
          <p:cNvPr id="4" name="Slide Number Placeholder 3"/>
          <p:cNvSpPr>
            <a:spLocks noGrp="1"/>
          </p:cNvSpPr>
          <p:nvPr>
            <p:ph type="sldNum" sz="quarter" idx="5"/>
          </p:nvPr>
        </p:nvSpPr>
        <p:spPr/>
        <p:txBody>
          <a:bodyPr/>
          <a:lstStyle/>
          <a:p>
            <a:fld id="{4B16E6F1-5B33-4584-94B7-AAEB07DE8932}" type="slidenum">
              <a:rPr lang="en-US" smtClean="0"/>
              <a:t>5</a:t>
            </a:fld>
            <a:endParaRPr lang="en-US"/>
          </a:p>
        </p:txBody>
      </p:sp>
    </p:spTree>
    <p:extLst>
      <p:ext uri="{BB962C8B-B14F-4D97-AF65-F5344CB8AC3E}">
        <p14:creationId xmlns:p14="http://schemas.microsoft.com/office/powerpoint/2010/main" val="18962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There Is No One-Size-Fits-All Solution: </a:t>
            </a:r>
            <a:r>
              <a:rPr lang="en-US" sz="1200" kern="1200" dirty="0">
                <a:solidFill>
                  <a:schemeClr val="tx1"/>
                </a:solidFill>
                <a:effectLst/>
                <a:latin typeface="+mn-lt"/>
                <a:ea typeface="+mn-ea"/>
                <a:cs typeface="+mn-cs"/>
              </a:rPr>
              <a:t>Each student responds differently, so supports must be individualized.</a:t>
            </a:r>
          </a:p>
          <a:p>
            <a:pPr lvl="0"/>
            <a:r>
              <a:rPr lang="en-US" sz="1200" b="1" kern="1200" dirty="0">
                <a:solidFill>
                  <a:schemeClr val="tx1"/>
                </a:solidFill>
                <a:effectLst/>
                <a:latin typeface="+mn-lt"/>
                <a:ea typeface="+mn-ea"/>
                <a:cs typeface="+mn-cs"/>
              </a:rPr>
              <a:t>No Single Strategy Works Forever: </a:t>
            </a:r>
            <a:r>
              <a:rPr lang="en-US" sz="1200" kern="1200" dirty="0">
                <a:solidFill>
                  <a:schemeClr val="tx1"/>
                </a:solidFill>
                <a:effectLst/>
                <a:latin typeface="+mn-lt"/>
                <a:ea typeface="+mn-ea"/>
                <a:cs typeface="+mn-cs"/>
              </a:rPr>
              <a:t>What helps a student today may not be effective in a few weeks.</a:t>
            </a:r>
          </a:p>
          <a:p>
            <a:pPr lvl="0"/>
            <a:r>
              <a:rPr lang="en-US" sz="1200" b="1" kern="1200" dirty="0">
                <a:solidFill>
                  <a:schemeClr val="tx1"/>
                </a:solidFill>
                <a:effectLst/>
                <a:latin typeface="+mn-lt"/>
                <a:ea typeface="+mn-ea"/>
                <a:cs typeface="+mn-cs"/>
              </a:rPr>
              <a:t>Monitor and Adjust: </a:t>
            </a:r>
            <a:r>
              <a:rPr lang="en-US" sz="1200" kern="1200" dirty="0">
                <a:solidFill>
                  <a:schemeClr val="tx1"/>
                </a:solidFill>
                <a:effectLst/>
                <a:latin typeface="+mn-lt"/>
                <a:ea typeface="+mn-ea"/>
                <a:cs typeface="+mn-cs"/>
              </a:rPr>
              <a:t>Regularly check progress and be ready to change approaches when needed.</a:t>
            </a:r>
          </a:p>
          <a:p>
            <a:pPr lvl="0"/>
            <a:r>
              <a:rPr lang="en-US" sz="1200" b="1" kern="1200" dirty="0">
                <a:solidFill>
                  <a:schemeClr val="tx1"/>
                </a:solidFill>
                <a:effectLst/>
                <a:latin typeface="+mn-lt"/>
                <a:ea typeface="+mn-ea"/>
                <a:cs typeface="+mn-cs"/>
              </a:rPr>
              <a:t>Keep Engagement High</a:t>
            </a:r>
            <a:r>
              <a:rPr lang="en-US" sz="1200" kern="1200" dirty="0">
                <a:solidFill>
                  <a:schemeClr val="tx1"/>
                </a:solidFill>
                <a:effectLst/>
                <a:latin typeface="+mn-lt"/>
                <a:ea typeface="+mn-ea"/>
                <a:cs typeface="+mn-cs"/>
              </a:rPr>
              <a:t>: If a strategy loses impact, introduce a fresh activity to maintain motivation</a:t>
            </a:r>
          </a:p>
          <a:p>
            <a:pPr lvl="0"/>
            <a:r>
              <a:rPr lang="en-US" sz="1200" b="1" kern="1200" dirty="0">
                <a:solidFill>
                  <a:schemeClr val="tx1"/>
                </a:solidFill>
                <a:effectLst/>
                <a:latin typeface="+mn-lt"/>
                <a:ea typeface="+mn-ea"/>
                <a:cs typeface="+mn-cs"/>
              </a:rPr>
              <a:t>Early Intervention is Key</a:t>
            </a:r>
            <a:r>
              <a:rPr lang="en-US" sz="1200" kern="1200" dirty="0">
                <a:solidFill>
                  <a:schemeClr val="tx1"/>
                </a:solidFill>
                <a:effectLst/>
                <a:latin typeface="+mn-lt"/>
                <a:ea typeface="+mn-ea"/>
                <a:cs typeface="+mn-cs"/>
              </a:rPr>
              <a:t>: Addressing attendance issues early can prevent long-term academic struggles and improve student outcomes.</a:t>
            </a:r>
          </a:p>
          <a:p>
            <a:pPr lvl="0"/>
            <a:r>
              <a:rPr lang="en-US" sz="1200" b="1" kern="1200" dirty="0">
                <a:solidFill>
                  <a:schemeClr val="tx1"/>
                </a:solidFill>
                <a:effectLst/>
                <a:latin typeface="+mn-lt"/>
                <a:ea typeface="+mn-ea"/>
                <a:cs typeface="+mn-cs"/>
              </a:rPr>
              <a:t>Collaboration Matters</a:t>
            </a:r>
            <a:r>
              <a:rPr lang="en-US" sz="1200" kern="1200" dirty="0">
                <a:solidFill>
                  <a:schemeClr val="tx1"/>
                </a:solidFill>
                <a:effectLst/>
                <a:latin typeface="+mn-lt"/>
                <a:ea typeface="+mn-ea"/>
                <a:cs typeface="+mn-cs"/>
              </a:rPr>
              <a:t>: Schools, families, and community partners need to work together to support students facing barriers to attendance.</a:t>
            </a:r>
          </a:p>
          <a:p>
            <a:pPr lvl="0"/>
            <a:r>
              <a:rPr lang="en-US" sz="1200" b="1" kern="1200" dirty="0">
                <a:solidFill>
                  <a:schemeClr val="tx1"/>
                </a:solidFill>
                <a:effectLst/>
                <a:latin typeface="+mn-lt"/>
                <a:ea typeface="+mn-ea"/>
                <a:cs typeface="+mn-cs"/>
              </a:rPr>
              <a:t>Flexible Solutions</a:t>
            </a:r>
            <a:r>
              <a:rPr lang="en-US" sz="1200" kern="1200" dirty="0">
                <a:solidFill>
                  <a:schemeClr val="tx1"/>
                </a:solidFill>
                <a:effectLst/>
                <a:latin typeface="+mn-lt"/>
                <a:ea typeface="+mn-ea"/>
                <a:cs typeface="+mn-cs"/>
              </a:rPr>
              <a:t>: One-size-fits-all solutions rarely work; personalized strategies tailored to each student’s needs are more effective.</a:t>
            </a:r>
          </a:p>
          <a:p>
            <a:pPr lvl="0"/>
            <a:r>
              <a:rPr lang="en-US" sz="1200" b="1" kern="1200" dirty="0">
                <a:solidFill>
                  <a:schemeClr val="tx1"/>
                </a:solidFill>
                <a:effectLst/>
                <a:latin typeface="+mn-lt"/>
                <a:ea typeface="+mn-ea"/>
                <a:cs typeface="+mn-cs"/>
              </a:rPr>
              <a:t>Focus on Root Causes</a:t>
            </a:r>
            <a:r>
              <a:rPr lang="en-US" sz="1200" kern="1200" dirty="0">
                <a:solidFill>
                  <a:schemeClr val="tx1"/>
                </a:solidFill>
                <a:effectLst/>
                <a:latin typeface="+mn-lt"/>
                <a:ea typeface="+mn-ea"/>
                <a:cs typeface="+mn-cs"/>
              </a:rPr>
              <a:t>: Understanding the underlying reasons for absenteeism (e.g., health, family issues, social-emotional challenges) is crucial for creating lasting solutions.</a:t>
            </a:r>
          </a:p>
          <a:p>
            <a:pPr lvl="0"/>
            <a:r>
              <a:rPr lang="en-US" sz="1200" b="1" kern="1200" dirty="0">
                <a:solidFill>
                  <a:schemeClr val="tx1"/>
                </a:solidFill>
                <a:effectLst/>
                <a:latin typeface="+mn-lt"/>
                <a:ea typeface="+mn-ea"/>
                <a:cs typeface="+mn-cs"/>
              </a:rPr>
              <a:t>Legal Considerations</a:t>
            </a:r>
            <a:r>
              <a:rPr lang="en-US" sz="1200" kern="1200" dirty="0">
                <a:solidFill>
                  <a:schemeClr val="tx1"/>
                </a:solidFill>
                <a:effectLst/>
                <a:latin typeface="+mn-lt"/>
                <a:ea typeface="+mn-ea"/>
                <a:cs typeface="+mn-cs"/>
              </a:rPr>
              <a:t>: Facilitated IEP meetings, mediation, and truancy proceedings may be appropriate when collaborative methods have failed.</a:t>
            </a:r>
          </a:p>
        </p:txBody>
      </p:sp>
      <p:sp>
        <p:nvSpPr>
          <p:cNvPr id="4" name="Slide Number Placeholder 3"/>
          <p:cNvSpPr>
            <a:spLocks noGrp="1"/>
          </p:cNvSpPr>
          <p:nvPr>
            <p:ph type="sldNum" sz="quarter" idx="5"/>
          </p:nvPr>
        </p:nvSpPr>
        <p:spPr/>
        <p:txBody>
          <a:bodyPr/>
          <a:lstStyle/>
          <a:p>
            <a:fld id="{03C088C9-16CC-4632-8E22-DE63A509319E}" type="slidenum">
              <a:rPr lang="en-US" smtClean="0"/>
              <a:t>10</a:t>
            </a:fld>
            <a:endParaRPr lang="en-US"/>
          </a:p>
        </p:txBody>
      </p:sp>
    </p:spTree>
    <p:extLst>
      <p:ext uri="{BB962C8B-B14F-4D97-AF65-F5344CB8AC3E}">
        <p14:creationId xmlns:p14="http://schemas.microsoft.com/office/powerpoint/2010/main" val="420188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A9B-6366-CD22-2375-A19E9D769229}"/>
              </a:ext>
            </a:extLst>
          </p:cNvPr>
          <p:cNvSpPr>
            <a:spLocks noGrp="1"/>
          </p:cNvSpPr>
          <p:nvPr>
            <p:ph type="ctrTitle"/>
          </p:nvPr>
        </p:nvSpPr>
        <p:spPr>
          <a:xfrm>
            <a:off x="913689" y="808651"/>
            <a:ext cx="10363200" cy="237492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FD83FA6B-8A92-5DD0-558C-44953C60B0D0}"/>
              </a:ext>
            </a:extLst>
          </p:cNvPr>
          <p:cNvSpPr>
            <a:spLocks noGrp="1"/>
          </p:cNvSpPr>
          <p:nvPr>
            <p:ph type="subTitle" idx="1" hasCustomPrompt="1"/>
          </p:nvPr>
        </p:nvSpPr>
        <p:spPr>
          <a:xfrm>
            <a:off x="913689" y="3339546"/>
            <a:ext cx="10363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add text</a:t>
            </a:r>
          </a:p>
        </p:txBody>
      </p:sp>
      <p:grpSp>
        <p:nvGrpSpPr>
          <p:cNvPr id="88" name="Group 87">
            <a:extLst>
              <a:ext uri="{FF2B5EF4-FFF2-40B4-BE49-F238E27FC236}">
                <a16:creationId xmlns:a16="http://schemas.microsoft.com/office/drawing/2014/main" id="{8F46EE0D-D4E8-B462-C361-389716356BEF}"/>
              </a:ext>
            </a:extLst>
          </p:cNvPr>
          <p:cNvGrpSpPr/>
          <p:nvPr userDrawn="1"/>
        </p:nvGrpSpPr>
        <p:grpSpPr>
          <a:xfrm>
            <a:off x="0" y="6644302"/>
            <a:ext cx="12192000" cy="248534"/>
            <a:chOff x="0" y="6644302"/>
            <a:chExt cx="12192000" cy="248534"/>
          </a:xfrm>
        </p:grpSpPr>
        <p:sp>
          <p:nvSpPr>
            <p:cNvPr id="39" name="Rectangle 38">
              <a:extLst>
                <a:ext uri="{FF2B5EF4-FFF2-40B4-BE49-F238E27FC236}">
                  <a16:creationId xmlns:a16="http://schemas.microsoft.com/office/drawing/2014/main" id="{43EE43CA-D213-BFA2-D2F1-B401BBE034D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3C2D1B-776D-9D49-A0EA-230102048293}"/>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297C11-4671-BD69-67AD-BE5601E57241}"/>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97239AC-6DC9-97C5-96A0-0E913370E234}"/>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2EE6E35-E472-E692-0F0C-A9CC067212D4}"/>
              </a:ext>
            </a:extLst>
          </p:cNvPr>
          <p:cNvGrpSpPr/>
          <p:nvPr userDrawn="1"/>
        </p:nvGrpSpPr>
        <p:grpSpPr>
          <a:xfrm>
            <a:off x="-1" y="-16410"/>
            <a:ext cx="12192000" cy="244698"/>
            <a:chOff x="-1" y="-16410"/>
            <a:chExt cx="12192000" cy="244698"/>
          </a:xfrm>
        </p:grpSpPr>
        <p:sp>
          <p:nvSpPr>
            <p:cNvPr id="44" name="Rectangle 43">
              <a:extLst>
                <a:ext uri="{FF2B5EF4-FFF2-40B4-BE49-F238E27FC236}">
                  <a16:creationId xmlns:a16="http://schemas.microsoft.com/office/drawing/2014/main" id="{E9279F2A-F6BE-D084-8A5E-9ACDD7F622BC}"/>
                </a:ext>
              </a:extLst>
            </p:cNvPr>
            <p:cNvSpPr/>
            <p:nvPr userDrawn="1"/>
          </p:nvSpPr>
          <p:spPr>
            <a:xfrm rot="5400000">
              <a:off x="7345602" y="-4618462"/>
              <a:ext cx="243994" cy="9448801"/>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A49BF33-AF68-E076-85C6-4B2ACE9D2FCC}"/>
                </a:ext>
              </a:extLst>
            </p:cNvPr>
            <p:cNvSpPr/>
            <p:nvPr userDrawn="1"/>
          </p:nvSpPr>
          <p:spPr>
            <a:xfrm rot="5400000">
              <a:off x="2163826" y="-35108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6646987-0944-EBF9-B526-135ECED50ABB}"/>
                </a:ext>
              </a:extLst>
            </p:cNvPr>
            <p:cNvSpPr/>
            <p:nvPr userDrawn="1"/>
          </p:nvSpPr>
          <p:spPr>
            <a:xfrm rot="5400000">
              <a:off x="335026" y="-351437"/>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9E96FE9-5583-CEE6-9AFD-CBEAF3624448}"/>
                </a:ext>
              </a:extLst>
            </p:cNvPr>
            <p:cNvSpPr/>
            <p:nvPr userDrawn="1"/>
          </p:nvSpPr>
          <p:spPr>
            <a:xfrm rot="5400000">
              <a:off x="1249426" y="-35108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6B6E39C-0067-59FC-2211-72B63BC318DB}"/>
              </a:ext>
            </a:extLst>
          </p:cNvPr>
          <p:cNvGrpSpPr/>
          <p:nvPr userDrawn="1"/>
        </p:nvGrpSpPr>
        <p:grpSpPr>
          <a:xfrm>
            <a:off x="11946944" y="0"/>
            <a:ext cx="244699" cy="6858000"/>
            <a:chOff x="-709" y="0"/>
            <a:chExt cx="491525" cy="6858000"/>
          </a:xfrm>
        </p:grpSpPr>
        <p:sp>
          <p:nvSpPr>
            <p:cNvPr id="49" name="Rectangle 48">
              <a:extLst>
                <a:ext uri="{FF2B5EF4-FFF2-40B4-BE49-F238E27FC236}">
                  <a16:creationId xmlns:a16="http://schemas.microsoft.com/office/drawing/2014/main" id="{DC6D771B-0A3A-F0EA-16F1-E70FB104252D}"/>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7A59A2E-4316-9DF1-3ED3-E224C7AC87B6}"/>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633095A-1A89-FECC-A974-16B51C0DCAD0}"/>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6E5955E-E389-CE2E-F6BD-0B9D29C2AC83}"/>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D9E6711F-F943-4C05-1FAA-0994806294F5}"/>
              </a:ext>
            </a:extLst>
          </p:cNvPr>
          <p:cNvGrpSpPr/>
          <p:nvPr userDrawn="1"/>
        </p:nvGrpSpPr>
        <p:grpSpPr>
          <a:xfrm rot="10800000">
            <a:off x="-1418" y="0"/>
            <a:ext cx="244699" cy="6858000"/>
            <a:chOff x="-709" y="0"/>
            <a:chExt cx="491525" cy="6858000"/>
          </a:xfrm>
        </p:grpSpPr>
        <p:sp>
          <p:nvSpPr>
            <p:cNvPr id="64" name="Rectangle 63">
              <a:extLst>
                <a:ext uri="{FF2B5EF4-FFF2-40B4-BE49-F238E27FC236}">
                  <a16:creationId xmlns:a16="http://schemas.microsoft.com/office/drawing/2014/main" id="{D9BAF595-2B05-B40D-83A0-B7EF02E444FB}"/>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ECD87B8-BB69-2AEF-C4E2-BF0F85E18D6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31F5F9D-F55C-DFEC-984B-194A89F6EF14}"/>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574001C-B29C-D257-1F70-0F721D140955}"/>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8817645D-C5F6-0E23-9E57-02259129CD9D}"/>
              </a:ext>
            </a:extLst>
          </p:cNvPr>
          <p:cNvSpPr txBox="1"/>
          <p:nvPr userDrawn="1"/>
        </p:nvSpPr>
        <p:spPr>
          <a:xfrm>
            <a:off x="4037888" y="6634541"/>
            <a:ext cx="4114801" cy="276999"/>
          </a:xfrm>
          <a:prstGeom prst="rect">
            <a:avLst/>
          </a:prstGeom>
          <a:noFill/>
        </p:spPr>
        <p:txBody>
          <a:bodyPr wrap="square">
            <a:spAutoFit/>
          </a:bodyPr>
          <a:lstStyle/>
          <a:p>
            <a:pPr algn="ctr"/>
            <a:r>
              <a:rPr lang="en-US" sz="1200">
                <a:solidFill>
                  <a:schemeClr val="bg1"/>
                </a:solidFill>
              </a:rPr>
              <a:t>An Excellent Education for Every Student Every Day</a:t>
            </a:r>
          </a:p>
        </p:txBody>
      </p:sp>
    </p:spTree>
    <p:extLst>
      <p:ext uri="{BB962C8B-B14F-4D97-AF65-F5344CB8AC3E}">
        <p14:creationId xmlns:p14="http://schemas.microsoft.com/office/powerpoint/2010/main" val="180986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CD7B-0E75-4387-EE8A-BD6ECAFB3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C8894-DEB7-EF0C-9B66-390AA8867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2411BA1-DD1F-CAAE-8D92-355C1CE561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spTree>
    <p:extLst>
      <p:ext uri="{BB962C8B-B14F-4D97-AF65-F5344CB8AC3E}">
        <p14:creationId xmlns:p14="http://schemas.microsoft.com/office/powerpoint/2010/main" val="23033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559C4-37E3-D3B6-8017-05EF796F6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E778D-D03B-F325-F12E-5DEB92F9B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B8A86E56-510C-3455-AAD2-86B3BF34F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spTree>
    <p:extLst>
      <p:ext uri="{BB962C8B-B14F-4D97-AF65-F5344CB8AC3E}">
        <p14:creationId xmlns:p14="http://schemas.microsoft.com/office/powerpoint/2010/main" val="35293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FD5-9CCE-9DF7-1B20-5264984B9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B9F2A-9FC2-5ED8-E7BD-D5D08E47EBFE}"/>
              </a:ext>
            </a:extLst>
          </p:cNvPr>
          <p:cNvSpPr>
            <a:spLocks noGrp="1"/>
          </p:cNvSpPr>
          <p:nvPr>
            <p:ph idx="1"/>
          </p:nvPr>
        </p:nvSpPr>
        <p:spPr>
          <a:xfrm>
            <a:off x="1135262" y="2332990"/>
            <a:ext cx="10515600" cy="4351338"/>
          </a:xfrm>
        </p:spPr>
        <p:txBody>
          <a:bodyPr/>
          <a:lstStyle>
            <a:lvl1pPr marL="228600" indent="-228600">
              <a:buFont typeface="Arial" panose="020B0604020202020204" pitchFamily="34" charset="0"/>
              <a:buChar char="•"/>
              <a:defRPr sz="3200"/>
            </a:lvl1pPr>
            <a:lvl2pPr marL="685800" indent="-22860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extLst>
              <a:ext uri="{FF2B5EF4-FFF2-40B4-BE49-F238E27FC236}">
                <a16:creationId xmlns:a16="http://schemas.microsoft.com/office/drawing/2014/main" id="{4C5ED6E0-AC90-5B3F-03A5-A0F609268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pic>
        <p:nvPicPr>
          <p:cNvPr id="4" name="Picture 3" descr="A picture containing qr code&#10;&#10;AI-generated content may be incorrect.">
            <a:extLst>
              <a:ext uri="{FF2B5EF4-FFF2-40B4-BE49-F238E27FC236}">
                <a16:creationId xmlns:a16="http://schemas.microsoft.com/office/drawing/2014/main" id="{48B3646C-7B9D-B154-8EE7-3ED598E52A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70235" y="173672"/>
            <a:ext cx="2066925" cy="507365"/>
          </a:xfrm>
          <a:prstGeom prst="rect">
            <a:avLst/>
          </a:prstGeom>
          <a:noFill/>
          <a:ln>
            <a:noFill/>
          </a:ln>
        </p:spPr>
      </p:pic>
    </p:spTree>
    <p:extLst>
      <p:ext uri="{BB962C8B-B14F-4D97-AF65-F5344CB8AC3E}">
        <p14:creationId xmlns:p14="http://schemas.microsoft.com/office/powerpoint/2010/main" val="253841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F4EA-14F7-8626-176C-F070C391035D}"/>
              </a:ext>
            </a:extLst>
          </p:cNvPr>
          <p:cNvSpPr>
            <a:spLocks noGrp="1"/>
          </p:cNvSpPr>
          <p:nvPr>
            <p:ph type="title"/>
          </p:nvPr>
        </p:nvSpPr>
        <p:spPr>
          <a:xfrm>
            <a:off x="914399" y="1709738"/>
            <a:ext cx="1043305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AC3EC1-89B1-C2FA-41F5-DFC36AB4061F}"/>
              </a:ext>
            </a:extLst>
          </p:cNvPr>
          <p:cNvSpPr>
            <a:spLocks noGrp="1"/>
          </p:cNvSpPr>
          <p:nvPr>
            <p:ph type="body" idx="1"/>
          </p:nvPr>
        </p:nvSpPr>
        <p:spPr>
          <a:xfrm>
            <a:off x="914399" y="4589463"/>
            <a:ext cx="1043305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39" name="Group 38">
            <a:extLst>
              <a:ext uri="{FF2B5EF4-FFF2-40B4-BE49-F238E27FC236}">
                <a16:creationId xmlns:a16="http://schemas.microsoft.com/office/drawing/2014/main" id="{110626F3-98B6-2C6D-DF9B-1FCAC6D19A03}"/>
              </a:ext>
            </a:extLst>
          </p:cNvPr>
          <p:cNvGrpSpPr/>
          <p:nvPr userDrawn="1"/>
        </p:nvGrpSpPr>
        <p:grpSpPr>
          <a:xfrm rot="5400000">
            <a:off x="3306650" y="-3323061"/>
            <a:ext cx="244699" cy="6858000"/>
            <a:chOff x="-709" y="0"/>
            <a:chExt cx="491525" cy="6858000"/>
          </a:xfrm>
        </p:grpSpPr>
        <p:sp>
          <p:nvSpPr>
            <p:cNvPr id="40" name="Rectangle 39">
              <a:extLst>
                <a:ext uri="{FF2B5EF4-FFF2-40B4-BE49-F238E27FC236}">
                  <a16:creationId xmlns:a16="http://schemas.microsoft.com/office/drawing/2014/main" id="{3C4F358A-31B7-EABA-417D-7DE385FC1B6F}"/>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7CD2D73-CC80-D320-67FE-07BCE3098E63}"/>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F4C345E-68D8-FC66-298A-6DA2C60D6B45}"/>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5D74135-5F42-FBDC-9F9E-10F8154B9401}"/>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142C8443-1709-A93B-1D9D-12C247BF030A}"/>
              </a:ext>
            </a:extLst>
          </p:cNvPr>
          <p:cNvGrpSpPr/>
          <p:nvPr userDrawn="1"/>
        </p:nvGrpSpPr>
        <p:grpSpPr>
          <a:xfrm>
            <a:off x="11946944" y="0"/>
            <a:ext cx="244699" cy="6858000"/>
            <a:chOff x="-709" y="0"/>
            <a:chExt cx="491525" cy="6858000"/>
          </a:xfrm>
        </p:grpSpPr>
        <p:sp>
          <p:nvSpPr>
            <p:cNvPr id="45" name="Rectangle 44">
              <a:extLst>
                <a:ext uri="{FF2B5EF4-FFF2-40B4-BE49-F238E27FC236}">
                  <a16:creationId xmlns:a16="http://schemas.microsoft.com/office/drawing/2014/main" id="{EA7B9738-EA00-0140-7132-A1BCC5CCC527}"/>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3725B04-7C80-BB2D-F3D6-CE68FD9B6F1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9DFB862-DDF6-630B-2425-6EA5EE454C4E}"/>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7FDF67D-05AE-BA53-842B-411490F48D6A}"/>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4F02CF9B-3E72-B9D0-98E5-354EA40FD331}"/>
              </a:ext>
            </a:extLst>
          </p:cNvPr>
          <p:cNvGrpSpPr/>
          <p:nvPr userDrawn="1"/>
        </p:nvGrpSpPr>
        <p:grpSpPr>
          <a:xfrm rot="10800000">
            <a:off x="-356" y="18864"/>
            <a:ext cx="244699" cy="6858000"/>
            <a:chOff x="-709" y="0"/>
            <a:chExt cx="491525" cy="6858000"/>
          </a:xfrm>
        </p:grpSpPr>
        <p:sp>
          <p:nvSpPr>
            <p:cNvPr id="50" name="Rectangle 49">
              <a:extLst>
                <a:ext uri="{FF2B5EF4-FFF2-40B4-BE49-F238E27FC236}">
                  <a16:creationId xmlns:a16="http://schemas.microsoft.com/office/drawing/2014/main" id="{18DBF4EA-B460-0BA6-4FEF-FB4C330A8C6A}"/>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35AA00D-42F1-BDCA-0ADE-F38E0CF0A6E7}"/>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24E83CF-99F4-40F7-85A3-ECA524F8BEB9}"/>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C15706D-1763-625F-2E8F-9001168FD52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91B0D369-B154-695E-0895-71789BF7473B}"/>
              </a:ext>
            </a:extLst>
          </p:cNvPr>
          <p:cNvSpPr/>
          <p:nvPr userDrawn="1"/>
        </p:nvSpPr>
        <p:spPr>
          <a:xfrm rot="16200000">
            <a:off x="7377935" y="-4587423"/>
            <a:ext cx="246888" cy="9381242"/>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72CF93-EE0B-00B0-1FCF-58D1839686E2}"/>
              </a:ext>
            </a:extLst>
          </p:cNvPr>
          <p:cNvGrpSpPr/>
          <p:nvPr userDrawn="1"/>
        </p:nvGrpSpPr>
        <p:grpSpPr>
          <a:xfrm>
            <a:off x="0" y="6644302"/>
            <a:ext cx="12192000" cy="248534"/>
            <a:chOff x="0" y="6644302"/>
            <a:chExt cx="12192000" cy="248534"/>
          </a:xfrm>
        </p:grpSpPr>
        <p:sp>
          <p:nvSpPr>
            <p:cNvPr id="27" name="Rectangle 26">
              <a:extLst>
                <a:ext uri="{FF2B5EF4-FFF2-40B4-BE49-F238E27FC236}">
                  <a16:creationId xmlns:a16="http://schemas.microsoft.com/office/drawing/2014/main" id="{F2BBC38B-5D00-C0BA-F419-19455D25190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B0F18F-92D3-43ED-5E06-A074F6AAF37A}"/>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5975D6-74DE-73AB-E4F7-B183840AA7B9}"/>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86FCEE-5710-BA16-B888-1EE0A421F04D}"/>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736CBAA8-9F2C-605D-217C-236535508301}"/>
              </a:ext>
            </a:extLst>
          </p:cNvPr>
          <p:cNvSpPr txBox="1"/>
          <p:nvPr userDrawn="1"/>
        </p:nvSpPr>
        <p:spPr>
          <a:xfrm>
            <a:off x="4037888" y="6634541"/>
            <a:ext cx="4114801" cy="276999"/>
          </a:xfrm>
          <a:prstGeom prst="rect">
            <a:avLst/>
          </a:prstGeom>
          <a:noFill/>
        </p:spPr>
        <p:txBody>
          <a:bodyPr wrap="square">
            <a:spAutoFit/>
          </a:bodyPr>
          <a:lstStyle/>
          <a:p>
            <a:pPr algn="ctr"/>
            <a:r>
              <a:rPr lang="en-US" sz="1200">
                <a:solidFill>
                  <a:schemeClr val="bg1"/>
                </a:solidFill>
              </a:rPr>
              <a:t>An Excellent Education for Every Student Every Day</a:t>
            </a:r>
          </a:p>
        </p:txBody>
      </p:sp>
      <p:pic>
        <p:nvPicPr>
          <p:cNvPr id="4" name="Picture 3" descr="A picture containing qr code&#10;&#10;AI-generated content may be incorrect.">
            <a:extLst>
              <a:ext uri="{FF2B5EF4-FFF2-40B4-BE49-F238E27FC236}">
                <a16:creationId xmlns:a16="http://schemas.microsoft.com/office/drawing/2014/main" id="{BE61FAE1-F63B-9DEE-FDAF-2DB1BC529B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0448" y="414966"/>
            <a:ext cx="2066925" cy="507365"/>
          </a:xfrm>
          <a:prstGeom prst="rect">
            <a:avLst/>
          </a:prstGeom>
          <a:noFill/>
          <a:ln>
            <a:noFill/>
          </a:ln>
        </p:spPr>
      </p:pic>
    </p:spTree>
    <p:extLst>
      <p:ext uri="{BB962C8B-B14F-4D97-AF65-F5344CB8AC3E}">
        <p14:creationId xmlns:p14="http://schemas.microsoft.com/office/powerpoint/2010/main" val="203137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A4D0-DC43-5094-A5C0-9EF243EE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AF65F-D01C-286E-BD89-53942A563127}"/>
              </a:ext>
            </a:extLst>
          </p:cNvPr>
          <p:cNvSpPr>
            <a:spLocks noGrp="1"/>
          </p:cNvSpPr>
          <p:nvPr>
            <p:ph sz="half" idx="1"/>
          </p:nvPr>
        </p:nvSpPr>
        <p:spPr>
          <a:xfrm>
            <a:off x="838200" y="1825625"/>
            <a:ext cx="5181600" cy="4351338"/>
          </a:xfrm>
        </p:spPr>
        <p:txBody>
          <a:bodyPr>
            <a:normAutofit/>
          </a:bodyPr>
          <a:lstStyle>
            <a:lvl1pPr marL="228600" indent="-228600">
              <a:buFont typeface="Arial" panose="020B0604020202020204" pitchFamily="34" charset="0"/>
              <a:buChar char="•"/>
              <a:defRPr sz="3200"/>
            </a:lvl1pPr>
            <a:lvl2pPr marL="685800" indent="-22860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674DC-9D32-B88A-CD8F-8157221DC4D6}"/>
              </a:ext>
            </a:extLst>
          </p:cNvPr>
          <p:cNvSpPr>
            <a:spLocks noGrp="1"/>
          </p:cNvSpPr>
          <p:nvPr>
            <p:ph sz="half" idx="2"/>
          </p:nvPr>
        </p:nvSpPr>
        <p:spPr>
          <a:xfrm>
            <a:off x="6172200" y="1825625"/>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extLst>
              <a:ext uri="{FF2B5EF4-FFF2-40B4-BE49-F238E27FC236}">
                <a16:creationId xmlns:a16="http://schemas.microsoft.com/office/drawing/2014/main" id="{B0A9A704-809F-5CE8-6ECC-DEA4F29C8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pic>
        <p:nvPicPr>
          <p:cNvPr id="5" name="Picture 4" descr="A picture containing qr code&#10;&#10;AI-generated content may be incorrect.">
            <a:extLst>
              <a:ext uri="{FF2B5EF4-FFF2-40B4-BE49-F238E27FC236}">
                <a16:creationId xmlns:a16="http://schemas.microsoft.com/office/drawing/2014/main" id="{2E321220-B2A7-F15C-47DA-7E4FA5EA0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52306" y="266327"/>
            <a:ext cx="2066925" cy="507365"/>
          </a:xfrm>
          <a:prstGeom prst="rect">
            <a:avLst/>
          </a:prstGeom>
          <a:noFill/>
          <a:ln>
            <a:noFill/>
          </a:ln>
        </p:spPr>
      </p:pic>
    </p:spTree>
    <p:extLst>
      <p:ext uri="{BB962C8B-B14F-4D97-AF65-F5344CB8AC3E}">
        <p14:creationId xmlns:p14="http://schemas.microsoft.com/office/powerpoint/2010/main" val="132253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9206-58C8-29EB-9722-520B90677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204D1F-3F05-555F-31C7-F15FABE24C6F}"/>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AF2F6-E4A7-5A97-CA80-E4FB66CE7E8E}"/>
              </a:ext>
            </a:extLst>
          </p:cNvPr>
          <p:cNvSpPr>
            <a:spLocks noGrp="1"/>
          </p:cNvSpPr>
          <p:nvPr>
            <p:ph sz="half" idx="2"/>
          </p:nvPr>
        </p:nvSpPr>
        <p:spPr>
          <a:xfrm>
            <a:off x="839788" y="2505075"/>
            <a:ext cx="5157787" cy="368458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F2AE0-6AC1-0DB1-ED20-D08B4404A89C}"/>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9F194-2D5A-D4E5-A048-476EBDECB998}"/>
              </a:ext>
            </a:extLst>
          </p:cNvPr>
          <p:cNvSpPr>
            <a:spLocks noGrp="1"/>
          </p:cNvSpPr>
          <p:nvPr>
            <p:ph sz="quarter" idx="4"/>
          </p:nvPr>
        </p:nvSpPr>
        <p:spPr>
          <a:xfrm>
            <a:off x="6172200" y="2505075"/>
            <a:ext cx="5183188" cy="368458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automatically generated">
            <a:extLst>
              <a:ext uri="{FF2B5EF4-FFF2-40B4-BE49-F238E27FC236}">
                <a16:creationId xmlns:a16="http://schemas.microsoft.com/office/drawing/2014/main" id="{D8DB2F76-4732-D086-FE0F-E44266847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spTree>
    <p:extLst>
      <p:ext uri="{BB962C8B-B14F-4D97-AF65-F5344CB8AC3E}">
        <p14:creationId xmlns:p14="http://schemas.microsoft.com/office/powerpoint/2010/main" val="17393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66E-3E42-3603-430F-0E6A053D9D5E}"/>
              </a:ext>
            </a:extLst>
          </p:cNvPr>
          <p:cNvSpPr>
            <a:spLocks noGrp="1"/>
          </p:cNvSpPr>
          <p:nvPr>
            <p:ph type="title"/>
          </p:nvPr>
        </p:nvSpPr>
        <p:spPr/>
        <p:txBody>
          <a:body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95F0CDD6-B17B-B4BB-FD04-9D17F53D8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pic>
        <p:nvPicPr>
          <p:cNvPr id="3" name="Picture 2" descr="A picture containing qr code&#10;&#10;AI-generated content may be incorrect.">
            <a:extLst>
              <a:ext uri="{FF2B5EF4-FFF2-40B4-BE49-F238E27FC236}">
                <a16:creationId xmlns:a16="http://schemas.microsoft.com/office/drawing/2014/main" id="{E327B3A4-2F30-EB65-76FE-31569F9FA1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8165" y="111442"/>
            <a:ext cx="2066925" cy="507365"/>
          </a:xfrm>
          <a:prstGeom prst="rect">
            <a:avLst/>
          </a:prstGeom>
          <a:noFill/>
          <a:ln>
            <a:noFill/>
          </a:ln>
        </p:spPr>
      </p:pic>
    </p:spTree>
    <p:extLst>
      <p:ext uri="{BB962C8B-B14F-4D97-AF65-F5344CB8AC3E}">
        <p14:creationId xmlns:p14="http://schemas.microsoft.com/office/powerpoint/2010/main" val="365806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4E2FF73-114A-F675-9BA5-A2273BAF2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pic>
        <p:nvPicPr>
          <p:cNvPr id="2" name="Picture 1" descr="A picture containing qr code&#10;&#10;AI-generated content may be incorrect.">
            <a:extLst>
              <a:ext uri="{FF2B5EF4-FFF2-40B4-BE49-F238E27FC236}">
                <a16:creationId xmlns:a16="http://schemas.microsoft.com/office/drawing/2014/main" id="{DDF4C1AC-101F-EA76-EB99-FC600544A8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7597" y="134751"/>
            <a:ext cx="2066925" cy="507365"/>
          </a:xfrm>
          <a:prstGeom prst="rect">
            <a:avLst/>
          </a:prstGeom>
          <a:noFill/>
          <a:ln>
            <a:noFill/>
          </a:ln>
        </p:spPr>
      </p:pic>
    </p:spTree>
    <p:extLst>
      <p:ext uri="{BB962C8B-B14F-4D97-AF65-F5344CB8AC3E}">
        <p14:creationId xmlns:p14="http://schemas.microsoft.com/office/powerpoint/2010/main" val="16639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4E87-E680-EA2B-7E02-124B1E6B2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8B3C4-2F0F-D7DA-F583-AB698568E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49E2B-03F6-5F6A-730E-16D0F04B1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5CD1722-9203-F6BA-A42E-8E7DA9401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spTree>
    <p:extLst>
      <p:ext uri="{BB962C8B-B14F-4D97-AF65-F5344CB8AC3E}">
        <p14:creationId xmlns:p14="http://schemas.microsoft.com/office/powerpoint/2010/main" val="112647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F38-66D2-2681-B7A3-358EBF1EB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2C93B3-B7B7-032D-3FBB-61F26E86A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8F6C5-6218-C3A0-8C09-1ED0B774A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BE40324-DF39-7E91-A98B-22F950051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048" y="6022610"/>
            <a:ext cx="852949" cy="784961"/>
          </a:xfrm>
          <a:prstGeom prst="rect">
            <a:avLst/>
          </a:prstGeom>
        </p:spPr>
      </p:pic>
    </p:spTree>
    <p:extLst>
      <p:ext uri="{BB962C8B-B14F-4D97-AF65-F5344CB8AC3E}">
        <p14:creationId xmlns:p14="http://schemas.microsoft.com/office/powerpoint/2010/main" val="103587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D612-DB13-9E0D-0962-C8FF9215553A}"/>
              </a:ext>
            </a:extLst>
          </p:cNvPr>
          <p:cNvSpPr txBox="1"/>
          <p:nvPr userDrawn="1"/>
        </p:nvSpPr>
        <p:spPr>
          <a:xfrm>
            <a:off x="10404747" y="6362700"/>
            <a:ext cx="781249" cy="307777"/>
          </a:xfrm>
          <a:prstGeom prst="rect">
            <a:avLst/>
          </a:prstGeom>
          <a:noFill/>
        </p:spPr>
        <p:txBody>
          <a:bodyPr wrap="square" rtlCol="0">
            <a:spAutoFit/>
          </a:bodyPr>
          <a:lstStyle/>
          <a:p>
            <a:pPr algn="r"/>
            <a:fld id="{D16EC036-ABF0-4B85-9C97-B9EDAF4D9D3D}" type="slidenum">
              <a:rPr lang="en-US" sz="1400" smtClean="0"/>
              <a:pPr algn="r"/>
              <a:t>‹#›</a:t>
            </a:fld>
            <a:endParaRPr lang="en-US" sz="1400"/>
          </a:p>
        </p:txBody>
      </p:sp>
      <p:sp>
        <p:nvSpPr>
          <p:cNvPr id="2" name="Title Placeholder 1">
            <a:extLst>
              <a:ext uri="{FF2B5EF4-FFF2-40B4-BE49-F238E27FC236}">
                <a16:creationId xmlns:a16="http://schemas.microsoft.com/office/drawing/2014/main" id="{B54787D4-8A88-EBC2-1132-E7069DC98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E13F3-DB45-0D1C-8D18-C55B10A50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CADC35BF-6CCF-2E48-C25B-004F6DB1A926}"/>
              </a:ext>
            </a:extLst>
          </p:cNvPr>
          <p:cNvGrpSpPr/>
          <p:nvPr userDrawn="1"/>
        </p:nvGrpSpPr>
        <p:grpSpPr>
          <a:xfrm rot="10800000">
            <a:off x="0" y="0"/>
            <a:ext cx="244699" cy="6858000"/>
            <a:chOff x="-709" y="0"/>
            <a:chExt cx="491525" cy="6858000"/>
          </a:xfrm>
        </p:grpSpPr>
        <p:sp>
          <p:nvSpPr>
            <p:cNvPr id="7" name="Rectangle 6">
              <a:extLst>
                <a:ext uri="{FF2B5EF4-FFF2-40B4-BE49-F238E27FC236}">
                  <a16:creationId xmlns:a16="http://schemas.microsoft.com/office/drawing/2014/main" id="{D28DF2BF-4727-480A-A025-7359DCAFE7A3}"/>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68E1C1-BDD4-DC72-8CA8-185C08E4BD44}"/>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255DEC-7220-D286-0BA5-3C7207F47992}"/>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00252F-20C6-4E49-DC9B-A158D66D2A9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623217CD-21EF-C96A-6B46-8D8C00585D23}"/>
              </a:ext>
            </a:extLst>
          </p:cNvPr>
          <p:cNvSpPr txBox="1"/>
          <p:nvPr userDrawn="1"/>
        </p:nvSpPr>
        <p:spPr>
          <a:xfrm rot="16200000">
            <a:off x="-1935228" y="4662100"/>
            <a:ext cx="4114801" cy="276999"/>
          </a:xfrm>
          <a:prstGeom prst="rect">
            <a:avLst/>
          </a:prstGeom>
          <a:noFill/>
        </p:spPr>
        <p:txBody>
          <a:bodyPr wrap="square">
            <a:spAutoFit/>
          </a:bodyPr>
          <a:lstStyle/>
          <a:p>
            <a:pPr algn="ctr"/>
            <a:r>
              <a:rPr lang="en-US" sz="1200">
                <a:solidFill>
                  <a:schemeClr val="bg1"/>
                </a:solidFill>
              </a:rPr>
              <a:t>An Excellent Education for Every Student Every Day</a:t>
            </a:r>
          </a:p>
        </p:txBody>
      </p:sp>
    </p:spTree>
    <p:extLst>
      <p:ext uri="{BB962C8B-B14F-4D97-AF65-F5344CB8AC3E}">
        <p14:creationId xmlns:p14="http://schemas.microsoft.com/office/powerpoint/2010/main" val="3607034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194A6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28A3-CFF8-627B-7AF6-9FCA143EC1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5D27C7-6FF0-3A47-6B0B-403E6D0DB1F4}"/>
              </a:ext>
            </a:extLst>
          </p:cNvPr>
          <p:cNvSpPr>
            <a:spLocks noGrp="1"/>
          </p:cNvSpPr>
          <p:nvPr>
            <p:ph type="subTitle" idx="1"/>
          </p:nvPr>
        </p:nvSpPr>
        <p:spPr>
          <a:xfrm>
            <a:off x="913689" y="3429000"/>
            <a:ext cx="10363200" cy="1655762"/>
          </a:xfrm>
        </p:spPr>
        <p:txBody>
          <a:bodyPr>
            <a:normAutofit lnSpcReduction="10000"/>
          </a:bodyPr>
          <a:lstStyle/>
          <a:p>
            <a:r>
              <a:rPr lang="en-US" dirty="0"/>
              <a:t>Superintendent Fly-In  </a:t>
            </a:r>
          </a:p>
          <a:p>
            <a:r>
              <a:rPr lang="en-US" dirty="0"/>
              <a:t>Alaska Department of Education and Early Development</a:t>
            </a:r>
          </a:p>
          <a:p>
            <a:r>
              <a:rPr lang="en-US" sz="2000" dirty="0"/>
              <a:t>Sharon Fishel, Education Specialist II</a:t>
            </a:r>
          </a:p>
          <a:p>
            <a:r>
              <a:rPr lang="en-US" sz="2000" dirty="0"/>
              <a:t>August 1, 2025</a:t>
            </a:r>
          </a:p>
        </p:txBody>
      </p:sp>
      <p:pic>
        <p:nvPicPr>
          <p:cNvPr id="2" name="Picture 1" descr="Logo&#10;&#10;Description automatically generated">
            <a:extLst>
              <a:ext uri="{FF2B5EF4-FFF2-40B4-BE49-F238E27FC236}">
                <a16:creationId xmlns:a16="http://schemas.microsoft.com/office/drawing/2014/main" id="{A2E930AD-73C3-E97C-A366-8DB82C94F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927" y="5123402"/>
            <a:ext cx="1480724" cy="1362696"/>
          </a:xfrm>
          <a:prstGeom prst="rect">
            <a:avLst/>
          </a:prstGeom>
        </p:spPr>
      </p:pic>
      <p:pic>
        <p:nvPicPr>
          <p:cNvPr id="7" name="Picture 6" descr="A close-up of a sign&#10;&#10;AI-generated content may be incorrect.">
            <a:extLst>
              <a:ext uri="{FF2B5EF4-FFF2-40B4-BE49-F238E27FC236}">
                <a16:creationId xmlns:a16="http://schemas.microsoft.com/office/drawing/2014/main" id="{FA8B9935-89F6-A416-7464-EE493C39C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265" y="638476"/>
            <a:ext cx="9059469" cy="2591082"/>
          </a:xfrm>
          <a:prstGeom prst="rect">
            <a:avLst/>
          </a:prstGeom>
        </p:spPr>
      </p:pic>
    </p:spTree>
    <p:extLst>
      <p:ext uri="{BB962C8B-B14F-4D97-AF65-F5344CB8AC3E}">
        <p14:creationId xmlns:p14="http://schemas.microsoft.com/office/powerpoint/2010/main" val="225564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1FF9-CE1C-5830-2229-41209CA9F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DDF57-1636-72EC-FD8E-27973127FBDF}"/>
              </a:ext>
            </a:extLst>
          </p:cNvPr>
          <p:cNvSpPr>
            <a:spLocks noGrp="1"/>
          </p:cNvSpPr>
          <p:nvPr>
            <p:ph type="title"/>
          </p:nvPr>
        </p:nvSpPr>
        <p:spPr>
          <a:xfrm>
            <a:off x="1006760" y="613253"/>
            <a:ext cx="10173010" cy="1554480"/>
          </a:xfrm>
        </p:spPr>
        <p:txBody>
          <a:bodyPr anchor="ctr">
            <a:normAutofit/>
          </a:bodyPr>
          <a:lstStyle/>
          <a:p>
            <a:r>
              <a:rPr lang="en-US">
                <a:cs typeface="Arial"/>
              </a:rPr>
              <a:t>Addressing</a:t>
            </a:r>
            <a:r>
              <a:rPr lang="en-US" spc="-140">
                <a:cs typeface="Arial"/>
              </a:rPr>
              <a:t> </a:t>
            </a:r>
            <a:r>
              <a:rPr lang="en-US">
                <a:cs typeface="Arial"/>
              </a:rPr>
              <a:t>Absenteeism</a:t>
            </a:r>
            <a:r>
              <a:rPr lang="en-US" spc="-135">
                <a:cs typeface="Arial"/>
              </a:rPr>
              <a:t> </a:t>
            </a:r>
            <a:r>
              <a:rPr lang="en-US">
                <a:cs typeface="Arial"/>
              </a:rPr>
              <a:t>Through</a:t>
            </a:r>
            <a:r>
              <a:rPr lang="en-US" spc="-140">
                <a:cs typeface="Arial"/>
              </a:rPr>
              <a:t> </a:t>
            </a:r>
            <a:r>
              <a:rPr lang="en-US" spc="-10">
                <a:cs typeface="Arial"/>
              </a:rPr>
              <a:t>Policy</a:t>
            </a:r>
            <a:endParaRPr lang="en-US"/>
          </a:p>
        </p:txBody>
      </p:sp>
      <p:graphicFrame>
        <p:nvGraphicFramePr>
          <p:cNvPr id="7" name="Content Placeholder 4">
            <a:extLst>
              <a:ext uri="{FF2B5EF4-FFF2-40B4-BE49-F238E27FC236}">
                <a16:creationId xmlns:a16="http://schemas.microsoft.com/office/drawing/2014/main" id="{CADDDC52-FD79-C885-3DFA-CD298FC99F89}"/>
              </a:ext>
            </a:extLst>
          </p:cNvPr>
          <p:cNvGraphicFramePr>
            <a:graphicFrameLocks noGrp="1"/>
          </p:cNvGraphicFramePr>
          <p:nvPr>
            <p:ph idx="1"/>
            <p:extLst>
              <p:ext uri="{D42A27DB-BD31-4B8C-83A1-F6EECF244321}">
                <p14:modId xmlns:p14="http://schemas.microsoft.com/office/powerpoint/2010/main" val="2609853417"/>
              </p:ext>
            </p:extLst>
          </p:nvPr>
        </p:nvGraphicFramePr>
        <p:xfrm>
          <a:off x="1002925" y="2304681"/>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11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a:xfrm>
            <a:off x="838200" y="365125"/>
            <a:ext cx="10515600" cy="1325563"/>
          </a:xfrm>
        </p:spPr>
        <p:txBody>
          <a:bodyPr/>
          <a:lstStyle/>
          <a:p>
            <a:r>
              <a:rPr lang="en-US" dirty="0"/>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a:xfrm>
            <a:off x="838200" y="2211910"/>
            <a:ext cx="4782379" cy="3047532"/>
          </a:xfrm>
        </p:spPr>
        <p:txBody>
          <a:bodyPr>
            <a:normAutofit/>
          </a:bodyPr>
          <a:lstStyle/>
          <a:p>
            <a:pPr marL="0" indent="0">
              <a:buNone/>
            </a:pPr>
            <a:r>
              <a:rPr lang="en-US" b="1" dirty="0"/>
              <a:t>Sharon Fishel, Education Specialist II</a:t>
            </a:r>
          </a:p>
          <a:p>
            <a:pPr marL="0" indent="0">
              <a:buNone/>
            </a:pPr>
            <a:r>
              <a:rPr lang="en-US" dirty="0"/>
              <a:t>Sharon.Fishel@alaska.gov</a:t>
            </a:r>
          </a:p>
          <a:p>
            <a:pPr marL="0" indent="0">
              <a:buNone/>
            </a:pPr>
            <a:r>
              <a:rPr lang="en-US" dirty="0"/>
              <a:t>(907) 465-6523</a:t>
            </a:r>
          </a:p>
          <a:p>
            <a:pPr marL="0" indent="0">
              <a:buNone/>
            </a:pPr>
            <a:endParaRPr lang="en-US" dirty="0"/>
          </a:p>
          <a:p>
            <a:pPr marL="0" indent="0">
              <a:buNone/>
            </a:pPr>
            <a:endParaRPr lang="en-US" dirty="0"/>
          </a:p>
        </p:txBody>
      </p:sp>
      <p:pic>
        <p:nvPicPr>
          <p:cNvPr id="8" name="Picture 7" descr="Graphical user interface, text&#10;&#10;AI-generated content may be incorrect.">
            <a:extLst>
              <a:ext uri="{FF2B5EF4-FFF2-40B4-BE49-F238E27FC236}">
                <a16:creationId xmlns:a16="http://schemas.microsoft.com/office/drawing/2014/main" id="{B13D6D10-E969-D4FB-E4CE-799029F67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219" y="861520"/>
            <a:ext cx="4468879" cy="5748313"/>
          </a:xfrm>
          <a:prstGeom prst="rect">
            <a:avLst/>
          </a:prstGeom>
          <a:ln>
            <a:solidFill>
              <a:srgbClr val="4472C4"/>
            </a:solidFill>
          </a:ln>
        </p:spPr>
      </p:pic>
    </p:spTree>
    <p:extLst>
      <p:ext uri="{BB962C8B-B14F-4D97-AF65-F5344CB8AC3E}">
        <p14:creationId xmlns:p14="http://schemas.microsoft.com/office/powerpoint/2010/main" val="306148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27817-26F0-16C1-2484-11F71F560E26}"/>
              </a:ext>
            </a:extLst>
          </p:cNvPr>
          <p:cNvSpPr>
            <a:spLocks noGrp="1"/>
          </p:cNvSpPr>
          <p:nvPr>
            <p:ph type="title"/>
          </p:nvPr>
        </p:nvSpPr>
        <p:spPr>
          <a:xfrm>
            <a:off x="668079" y="311957"/>
            <a:ext cx="10515600" cy="1264112"/>
          </a:xfrm>
        </p:spPr>
        <p:txBody>
          <a:bodyPr>
            <a:normAutofit/>
          </a:bodyPr>
          <a:lstStyle/>
          <a:p>
            <a:r>
              <a:rPr lang="en-US" dirty="0"/>
              <a:t>Key Terms</a:t>
            </a:r>
          </a:p>
        </p:txBody>
      </p:sp>
      <p:sp>
        <p:nvSpPr>
          <p:cNvPr id="12" name="Content Placeholder 11">
            <a:extLst>
              <a:ext uri="{FF2B5EF4-FFF2-40B4-BE49-F238E27FC236}">
                <a16:creationId xmlns:a16="http://schemas.microsoft.com/office/drawing/2014/main" id="{31237891-CD8E-434F-9F35-38F10D1FB293}"/>
              </a:ext>
            </a:extLst>
          </p:cNvPr>
          <p:cNvSpPr>
            <a:spLocks noGrp="1"/>
          </p:cNvSpPr>
          <p:nvPr>
            <p:ph sz="half" idx="1"/>
          </p:nvPr>
        </p:nvSpPr>
        <p:spPr>
          <a:xfrm>
            <a:off x="668079" y="1643302"/>
            <a:ext cx="5097780" cy="3795748"/>
          </a:xfrm>
        </p:spPr>
        <p:txBody>
          <a:bodyPr vert="horz" lIns="0" tIns="45720" rIns="0" bIns="45720" rtlCol="0" anchor="t">
            <a:normAutofit lnSpcReduction="10000"/>
          </a:bodyPr>
          <a:lstStyle/>
          <a:p>
            <a:pPr marL="0" indent="0">
              <a:buNone/>
            </a:pPr>
            <a:r>
              <a:rPr lang="en-US" sz="3400" b="1" dirty="0">
                <a:solidFill>
                  <a:schemeClr val="accent1"/>
                </a:solidFill>
              </a:rPr>
              <a:t>Absent</a:t>
            </a:r>
          </a:p>
          <a:p>
            <a:pPr marL="0" indent="0">
              <a:buNone/>
            </a:pPr>
            <a:r>
              <a:rPr lang="en-US" sz="2800" dirty="0"/>
              <a:t>Means </a:t>
            </a:r>
            <a:r>
              <a:rPr lang="en-US" sz="2800" b="1" dirty="0"/>
              <a:t>not in attendance for any reason</a:t>
            </a:r>
            <a:r>
              <a:rPr lang="en-US" sz="2800" dirty="0"/>
              <a:t>, whether excused or not</a:t>
            </a:r>
            <a:endParaRPr lang="en-US" sz="2800" dirty="0">
              <a:ea typeface="Calibri" panose="020F0502020204030204"/>
              <a:cs typeface="Calibri" panose="020F0502020204030204"/>
            </a:endParaRPr>
          </a:p>
        </p:txBody>
      </p:sp>
      <p:sp>
        <p:nvSpPr>
          <p:cNvPr id="14" name="Content Placeholder 13">
            <a:extLst>
              <a:ext uri="{FF2B5EF4-FFF2-40B4-BE49-F238E27FC236}">
                <a16:creationId xmlns:a16="http://schemas.microsoft.com/office/drawing/2014/main" id="{2B8D6603-7E2E-ACAC-235C-977C88AACA02}"/>
              </a:ext>
            </a:extLst>
          </p:cNvPr>
          <p:cNvSpPr>
            <a:spLocks noGrp="1"/>
          </p:cNvSpPr>
          <p:nvPr>
            <p:ph sz="half" idx="2"/>
          </p:nvPr>
        </p:nvSpPr>
        <p:spPr>
          <a:xfrm>
            <a:off x="6177727" y="1576069"/>
            <a:ext cx="5097780" cy="4168748"/>
          </a:xfrm>
        </p:spPr>
        <p:txBody>
          <a:bodyPr vert="horz" lIns="0" tIns="45720" rIns="0" bIns="45720" rtlCol="0" anchor="t">
            <a:normAutofit lnSpcReduction="10000"/>
          </a:bodyPr>
          <a:lstStyle/>
          <a:p>
            <a:pPr marL="0" indent="0">
              <a:buNone/>
            </a:pPr>
            <a:r>
              <a:rPr lang="en-US" sz="3400" b="1" dirty="0">
                <a:solidFill>
                  <a:schemeClr val="accent1"/>
                </a:solidFill>
              </a:rPr>
              <a:t>Chronically Absent</a:t>
            </a:r>
          </a:p>
          <a:p>
            <a:pPr marL="0" indent="0">
              <a:buNone/>
            </a:pPr>
            <a:r>
              <a:rPr lang="en-US" sz="2800" dirty="0"/>
              <a:t>Means that a student has been </a:t>
            </a:r>
            <a:r>
              <a:rPr lang="en-US" sz="2800" b="1" dirty="0"/>
              <a:t>absent for ten(10) percent or more of classes or school days for any reason, </a:t>
            </a:r>
            <a:r>
              <a:rPr lang="en-US" sz="2800" dirty="0"/>
              <a:t>whether excused or not, when enrolled for more than ten days</a:t>
            </a:r>
          </a:p>
          <a:p>
            <a:pPr marL="0" indent="0">
              <a:buNone/>
            </a:pPr>
            <a:r>
              <a:rPr lang="en-US" sz="2800" dirty="0"/>
              <a:t>Only students who attend at least half of the school year are included in the chronic absenteeism rate</a:t>
            </a:r>
            <a:r>
              <a:rPr lang="en-US" dirty="0"/>
              <a:t>. </a:t>
            </a:r>
            <a:endParaRPr lang="en-US" sz="2800" dirty="0">
              <a:ea typeface="Calibri" panose="020F0502020204030204"/>
              <a:cs typeface="Calibri" panose="020F0502020204030204"/>
            </a:endParaRPr>
          </a:p>
        </p:txBody>
      </p:sp>
      <p:pic>
        <p:nvPicPr>
          <p:cNvPr id="2" name="Picture 1">
            <a:extLst>
              <a:ext uri="{FF2B5EF4-FFF2-40B4-BE49-F238E27FC236}">
                <a16:creationId xmlns:a16="http://schemas.microsoft.com/office/drawing/2014/main" id="{DDD617E1-F694-B3A1-A95D-A4D88A2E9348}"/>
              </a:ext>
            </a:extLst>
          </p:cNvPr>
          <p:cNvPicPr>
            <a:picLocks noChangeAspect="1"/>
          </p:cNvPicPr>
          <p:nvPr/>
        </p:nvPicPr>
        <p:blipFill>
          <a:blip r:embed="rId3"/>
          <a:stretch>
            <a:fillRect/>
          </a:stretch>
        </p:blipFill>
        <p:spPr>
          <a:xfrm>
            <a:off x="1937396" y="3334370"/>
            <a:ext cx="2565030" cy="3320240"/>
          </a:xfrm>
          <a:prstGeom prst="rect">
            <a:avLst/>
          </a:prstGeom>
        </p:spPr>
      </p:pic>
    </p:spTree>
    <p:extLst>
      <p:ext uri="{BB962C8B-B14F-4D97-AF65-F5344CB8AC3E}">
        <p14:creationId xmlns:p14="http://schemas.microsoft.com/office/powerpoint/2010/main" val="93808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8F73-D286-0EA2-2CDC-915C423C7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C93B7-CDD1-7C49-D92F-2D81EF634B8A}"/>
              </a:ext>
            </a:extLst>
          </p:cNvPr>
          <p:cNvSpPr>
            <a:spLocks noGrp="1"/>
          </p:cNvSpPr>
          <p:nvPr>
            <p:ph type="title"/>
          </p:nvPr>
        </p:nvSpPr>
        <p:spPr>
          <a:xfrm>
            <a:off x="530460" y="584791"/>
            <a:ext cx="11131080" cy="589299"/>
          </a:xfrm>
        </p:spPr>
        <p:txBody>
          <a:bodyPr>
            <a:noAutofit/>
          </a:bodyPr>
          <a:lstStyle/>
          <a:p>
            <a:r>
              <a:rPr lang="en-US" dirty="0"/>
              <a:t>Unpack contributing factors to chronic absence </a:t>
            </a:r>
          </a:p>
        </p:txBody>
      </p:sp>
      <p:graphicFrame>
        <p:nvGraphicFramePr>
          <p:cNvPr id="4" name="Diagram 3">
            <a:extLst>
              <a:ext uri="{FF2B5EF4-FFF2-40B4-BE49-F238E27FC236}">
                <a16:creationId xmlns:a16="http://schemas.microsoft.com/office/drawing/2014/main" id="{1CF6008C-BF92-BC22-DF82-A3F62411D009}"/>
              </a:ext>
            </a:extLst>
          </p:cNvPr>
          <p:cNvGraphicFramePr/>
          <p:nvPr>
            <p:extLst>
              <p:ext uri="{D42A27DB-BD31-4B8C-83A1-F6EECF244321}">
                <p14:modId xmlns:p14="http://schemas.microsoft.com/office/powerpoint/2010/main" val="4159733287"/>
              </p:ext>
            </p:extLst>
          </p:nvPr>
        </p:nvGraphicFramePr>
        <p:xfrm>
          <a:off x="655528" y="1174090"/>
          <a:ext cx="10880945" cy="518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85A9369-2DD8-AAE7-D446-71BC6BF6C6DF}"/>
              </a:ext>
            </a:extLst>
          </p:cNvPr>
          <p:cNvSpPr txBox="1"/>
          <p:nvPr/>
        </p:nvSpPr>
        <p:spPr>
          <a:xfrm flipV="1">
            <a:off x="5181600" y="3937958"/>
            <a:ext cx="121920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557B802D-0E78-79DE-D137-686FB180A928}"/>
              </a:ext>
            </a:extLst>
          </p:cNvPr>
          <p:cNvSpPr txBox="1"/>
          <p:nvPr/>
        </p:nvSpPr>
        <p:spPr>
          <a:xfrm flipV="1">
            <a:off x="5334000" y="4090358"/>
            <a:ext cx="12192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7823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A68DE-CD5F-883E-3B99-7BDE04BE6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4AD45-91C0-87AC-6885-F9CEE63ED1BF}"/>
              </a:ext>
            </a:extLst>
          </p:cNvPr>
          <p:cNvSpPr>
            <a:spLocks noGrp="1"/>
          </p:cNvSpPr>
          <p:nvPr>
            <p:ph type="title"/>
          </p:nvPr>
        </p:nvSpPr>
        <p:spPr>
          <a:xfrm>
            <a:off x="350654" y="244809"/>
            <a:ext cx="10515600" cy="1325563"/>
          </a:xfrm>
        </p:spPr>
        <p:txBody>
          <a:bodyPr/>
          <a:lstStyle/>
          <a:p>
            <a:r>
              <a:rPr lang="en-US" dirty="0">
                <a:ea typeface="Calibri"/>
                <a:cs typeface="Calibri"/>
              </a:rPr>
              <a:t>Alaska Chronic Absenteeism</a:t>
            </a:r>
            <a:endParaRPr lang="en-US" dirty="0"/>
          </a:p>
        </p:txBody>
      </p:sp>
      <p:sp>
        <p:nvSpPr>
          <p:cNvPr id="6" name="TextBox 5">
            <a:extLst>
              <a:ext uri="{FF2B5EF4-FFF2-40B4-BE49-F238E27FC236}">
                <a16:creationId xmlns:a16="http://schemas.microsoft.com/office/drawing/2014/main" id="{A81F1D72-685B-23CB-53BD-D2430861357F}"/>
              </a:ext>
            </a:extLst>
          </p:cNvPr>
          <p:cNvSpPr txBox="1"/>
          <p:nvPr/>
        </p:nvSpPr>
        <p:spPr>
          <a:xfrm>
            <a:off x="4795705" y="5788838"/>
            <a:ext cx="64446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Calibri"/>
                <a:cs typeface="Calibri"/>
              </a:rPr>
              <a:t>Source: Alaska Department of Education and Early Development </a:t>
            </a:r>
            <a:endParaRPr lang="en-US" sz="1600" b="1" dirty="0"/>
          </a:p>
        </p:txBody>
      </p:sp>
      <p:pic>
        <p:nvPicPr>
          <p:cNvPr id="7" name="Picture 6" descr="Icon&#10;&#10;AI-generated content may be incorrect.">
            <a:extLst>
              <a:ext uri="{FF2B5EF4-FFF2-40B4-BE49-F238E27FC236}">
                <a16:creationId xmlns:a16="http://schemas.microsoft.com/office/drawing/2014/main" id="{E67C0815-CB02-11C2-7FF6-6C7712B75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43" y="2211038"/>
            <a:ext cx="2692515" cy="3136610"/>
          </a:xfrm>
          <a:prstGeom prst="rect">
            <a:avLst/>
          </a:prstGeom>
        </p:spPr>
      </p:pic>
      <p:sp>
        <p:nvSpPr>
          <p:cNvPr id="3" name="Rectangle 2">
            <a:extLst>
              <a:ext uri="{FF2B5EF4-FFF2-40B4-BE49-F238E27FC236}">
                <a16:creationId xmlns:a16="http://schemas.microsoft.com/office/drawing/2014/main" id="{5D299508-E3C9-12D1-69BE-1A9EF9D0EFB6}"/>
              </a:ext>
            </a:extLst>
          </p:cNvPr>
          <p:cNvSpPr/>
          <p:nvPr/>
        </p:nvSpPr>
        <p:spPr>
          <a:xfrm>
            <a:off x="4373436" y="1830118"/>
            <a:ext cx="6387897" cy="38682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D900F95-9E6D-99D8-9978-647064260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436" y="1860318"/>
            <a:ext cx="6387897" cy="38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4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84891A-3A9A-4EB4-26E1-745A66D7276E}"/>
              </a:ext>
            </a:extLst>
          </p:cNvPr>
          <p:cNvPicPr>
            <a:picLocks noChangeAspect="1"/>
          </p:cNvPicPr>
          <p:nvPr/>
        </p:nvPicPr>
        <p:blipFill>
          <a:blip r:embed="rId3"/>
          <a:stretch>
            <a:fillRect/>
          </a:stretch>
        </p:blipFill>
        <p:spPr>
          <a:xfrm>
            <a:off x="7805304" y="4113935"/>
            <a:ext cx="3342410" cy="2758787"/>
          </a:xfrm>
          <a:prstGeom prst="rect">
            <a:avLst/>
          </a:prstGeom>
        </p:spPr>
      </p:pic>
      <p:sp>
        <p:nvSpPr>
          <p:cNvPr id="2" name="Title 1">
            <a:extLst>
              <a:ext uri="{FF2B5EF4-FFF2-40B4-BE49-F238E27FC236}">
                <a16:creationId xmlns:a16="http://schemas.microsoft.com/office/drawing/2014/main" id="{A6BD12F3-3DDD-71BB-0467-31CC15E86244}"/>
              </a:ext>
            </a:extLst>
          </p:cNvPr>
          <p:cNvSpPr>
            <a:spLocks noGrp="1"/>
          </p:cNvSpPr>
          <p:nvPr>
            <p:ph type="title"/>
          </p:nvPr>
        </p:nvSpPr>
        <p:spPr>
          <a:xfrm>
            <a:off x="838200" y="365125"/>
            <a:ext cx="10515600" cy="1325563"/>
          </a:xfrm>
        </p:spPr>
        <p:txBody>
          <a:bodyPr/>
          <a:lstStyle/>
          <a:p>
            <a:r>
              <a:rPr lang="en-US"/>
              <a:t>Coming in August…</a:t>
            </a:r>
          </a:p>
        </p:txBody>
      </p:sp>
      <p:sp>
        <p:nvSpPr>
          <p:cNvPr id="3" name="Content Placeholder 2">
            <a:extLst>
              <a:ext uri="{FF2B5EF4-FFF2-40B4-BE49-F238E27FC236}">
                <a16:creationId xmlns:a16="http://schemas.microsoft.com/office/drawing/2014/main" id="{3EF8D872-8082-3B1B-9366-865C6FFE3558}"/>
              </a:ext>
            </a:extLst>
          </p:cNvPr>
          <p:cNvSpPr>
            <a:spLocks noGrp="1"/>
          </p:cNvSpPr>
          <p:nvPr>
            <p:ph sz="half" idx="1"/>
          </p:nvPr>
        </p:nvSpPr>
        <p:spPr>
          <a:xfrm>
            <a:off x="838200" y="1825625"/>
            <a:ext cx="5181600" cy="2773535"/>
          </a:xfrm>
        </p:spPr>
        <p:txBody>
          <a:bodyPr>
            <a:normAutofit fontScale="92500"/>
          </a:bodyPr>
          <a:lstStyle/>
          <a:p>
            <a:pPr marL="0" indent="0">
              <a:buNone/>
            </a:pPr>
            <a:r>
              <a:rPr lang="en-US" sz="3400" dirty="0"/>
              <a:t>Attendance Toolkit:</a:t>
            </a:r>
          </a:p>
          <a:p>
            <a:pPr lvl="1"/>
            <a:r>
              <a:rPr lang="en-US" sz="3000" dirty="0"/>
              <a:t>Sample PowerPoint</a:t>
            </a:r>
          </a:p>
          <a:p>
            <a:pPr lvl="1"/>
            <a:r>
              <a:rPr lang="en-US" sz="3000" dirty="0"/>
              <a:t>Parent Flyers</a:t>
            </a:r>
          </a:p>
          <a:p>
            <a:pPr lvl="1"/>
            <a:r>
              <a:rPr lang="en-US" sz="3000" dirty="0"/>
              <a:t>Newsletter Messages/Flyers “Did You Know”</a:t>
            </a:r>
          </a:p>
          <a:p>
            <a:pPr lvl="1"/>
            <a:r>
              <a:rPr lang="en-US" sz="3000" dirty="0"/>
              <a:t>Sample letters</a:t>
            </a:r>
          </a:p>
          <a:p>
            <a:pPr marL="457200" lvl="1" indent="0">
              <a:buNone/>
            </a:pPr>
            <a:endParaRPr lang="en-US" dirty="0"/>
          </a:p>
          <a:p>
            <a:pPr lvl="1"/>
            <a:endParaRPr lang="en-US" dirty="0"/>
          </a:p>
        </p:txBody>
      </p:sp>
      <p:sp>
        <p:nvSpPr>
          <p:cNvPr id="4" name="Content Placeholder 3">
            <a:extLst>
              <a:ext uri="{FF2B5EF4-FFF2-40B4-BE49-F238E27FC236}">
                <a16:creationId xmlns:a16="http://schemas.microsoft.com/office/drawing/2014/main" id="{9C702732-0BBD-C7C1-6662-4A5B762277A3}"/>
              </a:ext>
            </a:extLst>
          </p:cNvPr>
          <p:cNvSpPr>
            <a:spLocks noGrp="1"/>
          </p:cNvSpPr>
          <p:nvPr>
            <p:ph sz="half" idx="2"/>
          </p:nvPr>
        </p:nvSpPr>
        <p:spPr>
          <a:xfrm>
            <a:off x="6172200" y="1825625"/>
            <a:ext cx="5181600" cy="2429504"/>
          </a:xfrm>
        </p:spPr>
        <p:txBody>
          <a:bodyPr>
            <a:normAutofit fontScale="92500"/>
          </a:bodyPr>
          <a:lstStyle/>
          <a:p>
            <a:pPr marL="0" indent="0">
              <a:buNone/>
            </a:pPr>
            <a:r>
              <a:rPr lang="en-US" sz="3400" dirty="0"/>
              <a:t>Website to include -</a:t>
            </a:r>
            <a:r>
              <a:rPr lang="en-US" sz="3000" dirty="0"/>
              <a:t>Foundations, Tier 1, Tier 2, Tier 3:</a:t>
            </a:r>
          </a:p>
          <a:p>
            <a:pPr lvl="1"/>
            <a:r>
              <a:rPr lang="en-US" sz="3000" dirty="0"/>
              <a:t>Strategies for Schools</a:t>
            </a:r>
          </a:p>
          <a:p>
            <a:pPr lvl="1"/>
            <a:r>
              <a:rPr lang="en-US" sz="3000" dirty="0"/>
              <a:t>Strategies for Families</a:t>
            </a:r>
          </a:p>
          <a:p>
            <a:pPr lvl="1"/>
            <a:r>
              <a:rPr lang="en-US" sz="3000" dirty="0"/>
              <a:t>Resources </a:t>
            </a:r>
          </a:p>
          <a:p>
            <a:endParaRPr lang="en-US" dirty="0"/>
          </a:p>
        </p:txBody>
      </p:sp>
      <p:sp>
        <p:nvSpPr>
          <p:cNvPr id="5" name="Content Placeholder 2">
            <a:extLst>
              <a:ext uri="{FF2B5EF4-FFF2-40B4-BE49-F238E27FC236}">
                <a16:creationId xmlns:a16="http://schemas.microsoft.com/office/drawing/2014/main" id="{170248CA-56F6-9360-42CC-AE8C8B87B558}"/>
              </a:ext>
            </a:extLst>
          </p:cNvPr>
          <p:cNvSpPr txBox="1">
            <a:spLocks/>
          </p:cNvSpPr>
          <p:nvPr/>
        </p:nvSpPr>
        <p:spPr>
          <a:xfrm>
            <a:off x="838200" y="4807390"/>
            <a:ext cx="5181600" cy="1772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Absenteeism CoP – Monthly</a:t>
            </a:r>
          </a:p>
          <a:p>
            <a:pPr marL="0" indent="0">
              <a:buNone/>
            </a:pPr>
            <a:r>
              <a:rPr lang="en-US" sz="3000" dirty="0"/>
              <a:t>Safety &amp; Well-Being Summit Absenteeism Post session </a:t>
            </a:r>
          </a:p>
          <a:p>
            <a:pPr lvl="1"/>
            <a:endParaRPr lang="en-US" dirty="0"/>
          </a:p>
          <a:p>
            <a:pPr lvl="1"/>
            <a:endParaRPr lang="en-US" dirty="0"/>
          </a:p>
        </p:txBody>
      </p:sp>
    </p:spTree>
    <p:extLst>
      <p:ext uri="{BB962C8B-B14F-4D97-AF65-F5344CB8AC3E}">
        <p14:creationId xmlns:p14="http://schemas.microsoft.com/office/powerpoint/2010/main" val="50314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BB57-526C-9C9C-1999-65BC92658CB7}"/>
              </a:ext>
            </a:extLst>
          </p:cNvPr>
          <p:cNvSpPr>
            <a:spLocks noGrp="1"/>
          </p:cNvSpPr>
          <p:nvPr>
            <p:ph type="title" idx="4294967295"/>
          </p:nvPr>
        </p:nvSpPr>
        <p:spPr>
          <a:xfrm>
            <a:off x="568585" y="133353"/>
            <a:ext cx="6181007" cy="887127"/>
          </a:xfrm>
        </p:spPr>
        <p:txBody>
          <a:bodyPr/>
          <a:lstStyle/>
          <a:p>
            <a:r>
              <a:rPr lang="en-US"/>
              <a:t>Sample Flyers</a:t>
            </a:r>
          </a:p>
        </p:txBody>
      </p:sp>
      <p:pic>
        <p:nvPicPr>
          <p:cNvPr id="5" name="Content Placeholder 4">
            <a:extLst>
              <a:ext uri="{FF2B5EF4-FFF2-40B4-BE49-F238E27FC236}">
                <a16:creationId xmlns:a16="http://schemas.microsoft.com/office/drawing/2014/main" id="{FCF1F1F7-AC76-A8B5-92BE-18F3DD20F10B}"/>
              </a:ext>
            </a:extLst>
          </p:cNvPr>
          <p:cNvPicPr>
            <a:picLocks noChangeAspect="1"/>
          </p:cNvPicPr>
          <p:nvPr/>
        </p:nvPicPr>
        <p:blipFill>
          <a:blip r:embed="rId2"/>
          <a:stretch>
            <a:fillRect/>
          </a:stretch>
        </p:blipFill>
        <p:spPr>
          <a:xfrm>
            <a:off x="1058554" y="1122792"/>
            <a:ext cx="4354277" cy="5601852"/>
          </a:xfrm>
          <a:prstGeom prst="rect">
            <a:avLst/>
          </a:prstGeom>
        </p:spPr>
      </p:pic>
      <p:pic>
        <p:nvPicPr>
          <p:cNvPr id="8" name="Picture 7" descr="Timeline&#10;&#10;AI-generated content may be incorrect.">
            <a:extLst>
              <a:ext uri="{FF2B5EF4-FFF2-40B4-BE49-F238E27FC236}">
                <a16:creationId xmlns:a16="http://schemas.microsoft.com/office/drawing/2014/main" id="{B1492FE4-DDCF-69D3-9B56-009863EA3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544" y="1122792"/>
            <a:ext cx="4505105" cy="5601851"/>
          </a:xfrm>
          <a:prstGeom prst="rect">
            <a:avLst/>
          </a:prstGeom>
        </p:spPr>
      </p:pic>
    </p:spTree>
    <p:extLst>
      <p:ext uri="{BB962C8B-B14F-4D97-AF65-F5344CB8AC3E}">
        <p14:creationId xmlns:p14="http://schemas.microsoft.com/office/powerpoint/2010/main" val="245180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BEEC-B2CC-46E0-35EB-71308C566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4ABD9-DEDE-BF7A-10E1-C3F75406AAC4}"/>
              </a:ext>
            </a:extLst>
          </p:cNvPr>
          <p:cNvSpPr>
            <a:spLocks noGrp="1"/>
          </p:cNvSpPr>
          <p:nvPr>
            <p:ph type="title"/>
          </p:nvPr>
        </p:nvSpPr>
        <p:spPr>
          <a:xfrm>
            <a:off x="838200" y="322592"/>
            <a:ext cx="10515600" cy="1325563"/>
          </a:xfrm>
        </p:spPr>
        <p:txBody>
          <a:bodyPr/>
          <a:lstStyle/>
          <a:p>
            <a:pPr algn="ctr"/>
            <a:r>
              <a:rPr lang="en-US"/>
              <a:t>Tiers of Support for Attendance</a:t>
            </a:r>
          </a:p>
        </p:txBody>
      </p:sp>
      <p:graphicFrame>
        <p:nvGraphicFramePr>
          <p:cNvPr id="5" name="Content Placeholder 4">
            <a:extLst>
              <a:ext uri="{FF2B5EF4-FFF2-40B4-BE49-F238E27FC236}">
                <a16:creationId xmlns:a16="http://schemas.microsoft.com/office/drawing/2014/main" id="{AAA5A5B9-D14B-4BD1-416D-268B85EA069E}"/>
              </a:ext>
            </a:extLst>
          </p:cNvPr>
          <p:cNvGraphicFramePr>
            <a:graphicFrameLocks noGrp="1"/>
          </p:cNvGraphicFramePr>
          <p:nvPr>
            <p:ph idx="1"/>
            <p:extLst>
              <p:ext uri="{D42A27DB-BD31-4B8C-83A1-F6EECF244321}">
                <p14:modId xmlns:p14="http://schemas.microsoft.com/office/powerpoint/2010/main" val="1644520061"/>
              </p:ext>
            </p:extLst>
          </p:nvPr>
        </p:nvGraphicFramePr>
        <p:xfrm>
          <a:off x="838200" y="1363662"/>
          <a:ext cx="562197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9E56528-DC44-FBF7-29C3-9B6838E5C800}"/>
              </a:ext>
            </a:extLst>
          </p:cNvPr>
          <p:cNvSpPr/>
          <p:nvPr/>
        </p:nvSpPr>
        <p:spPr>
          <a:xfrm>
            <a:off x="1185872" y="5764161"/>
            <a:ext cx="4359904" cy="8037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Foundational Supports</a:t>
            </a:r>
          </a:p>
        </p:txBody>
      </p:sp>
      <p:sp>
        <p:nvSpPr>
          <p:cNvPr id="4" name="Rectangle 3">
            <a:extLst>
              <a:ext uri="{FF2B5EF4-FFF2-40B4-BE49-F238E27FC236}">
                <a16:creationId xmlns:a16="http://schemas.microsoft.com/office/drawing/2014/main" id="{B2BE46ED-E1DC-4D26-CCA5-491CF0191A9A}"/>
              </a:ext>
            </a:extLst>
          </p:cNvPr>
          <p:cNvSpPr/>
          <p:nvPr/>
        </p:nvSpPr>
        <p:spPr>
          <a:xfrm>
            <a:off x="1185872" y="5714999"/>
            <a:ext cx="4359904" cy="852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Foundational Supports</a:t>
            </a:r>
          </a:p>
        </p:txBody>
      </p:sp>
      <p:sp>
        <p:nvSpPr>
          <p:cNvPr id="14" name="Arrow: Left 13">
            <a:extLst>
              <a:ext uri="{FF2B5EF4-FFF2-40B4-BE49-F238E27FC236}">
                <a16:creationId xmlns:a16="http://schemas.microsoft.com/office/drawing/2014/main" id="{EA30D4AA-169A-8E79-66B3-AA216690F614}"/>
              </a:ext>
            </a:extLst>
          </p:cNvPr>
          <p:cNvSpPr/>
          <p:nvPr/>
        </p:nvSpPr>
        <p:spPr>
          <a:xfrm>
            <a:off x="6460177" y="4082693"/>
            <a:ext cx="3265714" cy="1078166"/>
          </a:xfrm>
          <a:prstGeom prst="lef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All Students and Families</a:t>
            </a:r>
          </a:p>
        </p:txBody>
      </p:sp>
      <p:grpSp>
        <p:nvGrpSpPr>
          <p:cNvPr id="7" name="Group 6">
            <a:extLst>
              <a:ext uri="{FF2B5EF4-FFF2-40B4-BE49-F238E27FC236}">
                <a16:creationId xmlns:a16="http://schemas.microsoft.com/office/drawing/2014/main" id="{CD4BE095-9FE9-78B4-D42A-B97FCF04C0B0}"/>
              </a:ext>
            </a:extLst>
          </p:cNvPr>
          <p:cNvGrpSpPr/>
          <p:nvPr/>
        </p:nvGrpSpPr>
        <p:grpSpPr>
          <a:xfrm>
            <a:off x="6460177" y="1770843"/>
            <a:ext cx="3265714" cy="4764565"/>
            <a:chOff x="6460177" y="1770843"/>
            <a:chExt cx="3265714" cy="4764565"/>
          </a:xfrm>
        </p:grpSpPr>
        <p:sp>
          <p:nvSpPr>
            <p:cNvPr id="15" name="Arrow: Left 14">
              <a:extLst>
                <a:ext uri="{FF2B5EF4-FFF2-40B4-BE49-F238E27FC236}">
                  <a16:creationId xmlns:a16="http://schemas.microsoft.com/office/drawing/2014/main" id="{E7E2DCB8-262D-A6EB-7E94-4C531F65F542}"/>
                </a:ext>
              </a:extLst>
            </p:cNvPr>
            <p:cNvSpPr/>
            <p:nvPr/>
          </p:nvSpPr>
          <p:spPr>
            <a:xfrm>
              <a:off x="6460177" y="5682459"/>
              <a:ext cx="3265714" cy="85294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District Readiness</a:t>
              </a:r>
            </a:p>
          </p:txBody>
        </p:sp>
        <p:sp>
          <p:nvSpPr>
            <p:cNvPr id="13" name="Arrow: Left 12">
              <a:extLst>
                <a:ext uri="{FF2B5EF4-FFF2-40B4-BE49-F238E27FC236}">
                  <a16:creationId xmlns:a16="http://schemas.microsoft.com/office/drawing/2014/main" id="{EAF11534-D53B-0294-6796-1BCA4D85B9A5}"/>
                </a:ext>
              </a:extLst>
            </p:cNvPr>
            <p:cNvSpPr/>
            <p:nvPr/>
          </p:nvSpPr>
          <p:spPr>
            <a:xfrm>
              <a:off x="6460177" y="3027246"/>
              <a:ext cx="3265714" cy="1000493"/>
            </a:xfrm>
            <a:prstGeom prst="lef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Students missing 10%-19% (18-35 days of school)</a:t>
              </a:r>
              <a:endParaRPr lang="en-US"/>
            </a:p>
          </p:txBody>
        </p:sp>
        <p:sp>
          <p:nvSpPr>
            <p:cNvPr id="19" name="Arrow: Left 18">
              <a:extLst>
                <a:ext uri="{FF2B5EF4-FFF2-40B4-BE49-F238E27FC236}">
                  <a16:creationId xmlns:a16="http://schemas.microsoft.com/office/drawing/2014/main" id="{19FE3DCC-7CF7-4BD9-67E3-341888798654}"/>
                </a:ext>
              </a:extLst>
            </p:cNvPr>
            <p:cNvSpPr/>
            <p:nvPr/>
          </p:nvSpPr>
          <p:spPr>
            <a:xfrm>
              <a:off x="6460177" y="1770843"/>
              <a:ext cx="3265714" cy="1017311"/>
            </a:xfrm>
            <a:prstGeom prst="lef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Students missing 20% or more (36 plus days of school)</a:t>
              </a:r>
            </a:p>
          </p:txBody>
        </p:sp>
        <p:sp>
          <p:nvSpPr>
            <p:cNvPr id="6" name="Arrow: Left 5">
              <a:extLst>
                <a:ext uri="{FF2B5EF4-FFF2-40B4-BE49-F238E27FC236}">
                  <a16:creationId xmlns:a16="http://schemas.microsoft.com/office/drawing/2014/main" id="{A48C35B5-F4B9-7D04-7F57-5CCD1724141C}"/>
                </a:ext>
              </a:extLst>
            </p:cNvPr>
            <p:cNvSpPr/>
            <p:nvPr/>
          </p:nvSpPr>
          <p:spPr>
            <a:xfrm>
              <a:off x="6460177" y="4105411"/>
              <a:ext cx="3265714" cy="1000493"/>
            </a:xfrm>
            <a:prstGeom prst="lef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All Students and Families</a:t>
              </a:r>
            </a:p>
          </p:txBody>
        </p:sp>
      </p:grpSp>
    </p:spTree>
    <p:extLst>
      <p:ext uri="{BB962C8B-B14F-4D97-AF65-F5344CB8AC3E}">
        <p14:creationId xmlns:p14="http://schemas.microsoft.com/office/powerpoint/2010/main" val="284943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6D1B-1EA3-DD2F-B4CD-E660D9CB0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58885-FE4A-77FE-32DC-FEA251191C83}"/>
              </a:ext>
            </a:extLst>
          </p:cNvPr>
          <p:cNvSpPr>
            <a:spLocks noGrp="1"/>
          </p:cNvSpPr>
          <p:nvPr>
            <p:ph type="title"/>
          </p:nvPr>
        </p:nvSpPr>
        <p:spPr>
          <a:xfrm>
            <a:off x="838200" y="365125"/>
            <a:ext cx="10515600" cy="1325563"/>
          </a:xfrm>
        </p:spPr>
        <p:txBody>
          <a:bodyPr>
            <a:normAutofit/>
          </a:bodyPr>
          <a:lstStyle/>
          <a:p>
            <a:r>
              <a:rPr lang="en-US" sz="5400"/>
              <a:t>Attendance and State Plans</a:t>
            </a:r>
          </a:p>
        </p:txBody>
      </p:sp>
      <p:graphicFrame>
        <p:nvGraphicFramePr>
          <p:cNvPr id="5" name="Content Placeholder 2">
            <a:extLst>
              <a:ext uri="{FF2B5EF4-FFF2-40B4-BE49-F238E27FC236}">
                <a16:creationId xmlns:a16="http://schemas.microsoft.com/office/drawing/2014/main" id="{29AC1E8C-2646-E322-F329-0B8302280B09}"/>
              </a:ext>
            </a:extLst>
          </p:cNvPr>
          <p:cNvGraphicFramePr>
            <a:graphicFrameLocks noGrp="1"/>
          </p:cNvGraphicFramePr>
          <p:nvPr>
            <p:ph idx="1"/>
            <p:extLst>
              <p:ext uri="{D42A27DB-BD31-4B8C-83A1-F6EECF244321}">
                <p14:modId xmlns:p14="http://schemas.microsoft.com/office/powerpoint/2010/main" val="3232533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6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3B2F-DA8D-AE14-B982-B8E39BF7500C}"/>
              </a:ext>
            </a:extLst>
          </p:cNvPr>
          <p:cNvSpPr>
            <a:spLocks noGrp="1"/>
          </p:cNvSpPr>
          <p:nvPr>
            <p:ph type="title"/>
          </p:nvPr>
        </p:nvSpPr>
        <p:spPr>
          <a:xfrm>
            <a:off x="838200" y="365125"/>
            <a:ext cx="10515600" cy="1325563"/>
          </a:xfrm>
        </p:spPr>
        <p:txBody>
          <a:bodyPr/>
          <a:lstStyle/>
          <a:p>
            <a:r>
              <a:rPr lang="en-US" dirty="0"/>
              <a:t>Why Attendance Matters: </a:t>
            </a:r>
            <a:br>
              <a:rPr lang="en-US" dirty="0"/>
            </a:br>
            <a:r>
              <a:rPr lang="en-US" dirty="0"/>
              <a:t>Academic &amp; Career Outcomes</a:t>
            </a:r>
          </a:p>
        </p:txBody>
      </p:sp>
      <p:sp>
        <p:nvSpPr>
          <p:cNvPr id="3" name="Content Placeholder 2">
            <a:extLst>
              <a:ext uri="{FF2B5EF4-FFF2-40B4-BE49-F238E27FC236}">
                <a16:creationId xmlns:a16="http://schemas.microsoft.com/office/drawing/2014/main" id="{62E58DD4-3308-DF33-2506-3B8A4AC3F057}"/>
              </a:ext>
            </a:extLst>
          </p:cNvPr>
          <p:cNvSpPr>
            <a:spLocks noGrp="1"/>
          </p:cNvSpPr>
          <p:nvPr>
            <p:ph idx="1"/>
          </p:nvPr>
        </p:nvSpPr>
        <p:spPr>
          <a:xfrm>
            <a:off x="838200" y="1904015"/>
            <a:ext cx="10515600" cy="4477576"/>
          </a:xfrm>
        </p:spPr>
        <p:txBody>
          <a:bodyPr>
            <a:normAutofit lnSpcReduction="10000"/>
          </a:bodyPr>
          <a:lstStyle/>
          <a:p>
            <a:pPr marL="0" indent="0">
              <a:buNone/>
            </a:pPr>
            <a:r>
              <a:rPr lang="en-US" sz="3400" b="1" dirty="0">
                <a:solidFill>
                  <a:schemeClr val="accent1">
                    <a:lumMod val="50000"/>
                  </a:schemeClr>
                </a:solidFill>
                <a:ea typeface="Calibri"/>
                <a:cs typeface="Calibri"/>
              </a:rPr>
              <a:t>Regular attendance leads to:</a:t>
            </a:r>
          </a:p>
          <a:p>
            <a:pPr marL="0" indent="0">
              <a:buNone/>
            </a:pPr>
            <a:r>
              <a:rPr lang="en-US" sz="1000" b="1" dirty="0">
                <a:solidFill>
                  <a:schemeClr val="accent1">
                    <a:lumMod val="50000"/>
                  </a:schemeClr>
                </a:solidFill>
                <a:ea typeface="Calibri"/>
                <a:cs typeface="Calibri"/>
              </a:rPr>
              <a:t>  </a:t>
            </a:r>
          </a:p>
          <a:p>
            <a:pPr lvl="1"/>
            <a:r>
              <a:rPr lang="en-US" sz="2200" b="1" dirty="0">
                <a:solidFill>
                  <a:srgbClr val="3F78A7"/>
                </a:solidFill>
                <a:ea typeface="Calibri"/>
                <a:cs typeface="Calibri"/>
              </a:rPr>
              <a:t>Stronger academic skills for students and their peers: </a:t>
            </a:r>
            <a:r>
              <a:rPr lang="en-US" sz="2200" dirty="0">
                <a:ea typeface="Calibri"/>
                <a:cs typeface="Calibri"/>
              </a:rPr>
              <a:t>In one study, schools with and average of 5 days absences typically had </a:t>
            </a:r>
            <a:r>
              <a:rPr lang="en-US" sz="2200" u="sng" dirty="0">
                <a:ea typeface="Calibri"/>
                <a:cs typeface="Calibri"/>
              </a:rPr>
              <a:t>four times higher rates of math and ELA proficiency</a:t>
            </a:r>
            <a:r>
              <a:rPr lang="en-US" sz="2200" dirty="0">
                <a:ea typeface="Calibri"/>
                <a:cs typeface="Calibri"/>
              </a:rPr>
              <a:t> than a school with and average of 10 days of absences.</a:t>
            </a:r>
          </a:p>
          <a:p>
            <a:pPr marL="457200" lvl="1" indent="0">
              <a:buNone/>
            </a:pPr>
            <a:r>
              <a:rPr lang="en-US" sz="800" dirty="0">
                <a:ea typeface="Calibri"/>
                <a:cs typeface="Calibri"/>
              </a:rPr>
              <a:t>  </a:t>
            </a:r>
          </a:p>
          <a:p>
            <a:pPr lvl="1"/>
            <a:r>
              <a:rPr lang="en-US" sz="2200" b="1" dirty="0">
                <a:solidFill>
                  <a:srgbClr val="3F78A7"/>
                </a:solidFill>
              </a:rPr>
              <a:t>Higher Achievement</a:t>
            </a:r>
            <a:r>
              <a:rPr lang="en-US" sz="2200" dirty="0">
                <a:solidFill>
                  <a:schemeClr val="accent1"/>
                </a:solidFill>
              </a:rPr>
              <a:t>:</a:t>
            </a:r>
            <a:r>
              <a:rPr lang="en-US" sz="2200" dirty="0"/>
              <a:t> Students who are regularly attending school score higher on standardized tests in reading and math.</a:t>
            </a:r>
          </a:p>
          <a:p>
            <a:pPr marL="457200" lvl="1" indent="0">
              <a:buNone/>
            </a:pPr>
            <a:r>
              <a:rPr lang="en-US" sz="800" dirty="0"/>
              <a:t>  </a:t>
            </a:r>
          </a:p>
          <a:p>
            <a:pPr lvl="1"/>
            <a:r>
              <a:rPr lang="en-US" sz="2200" b="1" dirty="0">
                <a:solidFill>
                  <a:srgbClr val="3F78A7"/>
                </a:solidFill>
              </a:rPr>
              <a:t>Reduced Risk of Retention</a:t>
            </a:r>
            <a:r>
              <a:rPr lang="en-US" sz="2200" dirty="0">
                <a:solidFill>
                  <a:schemeClr val="accent1"/>
                </a:solidFill>
              </a:rPr>
              <a:t>:</a:t>
            </a:r>
            <a:r>
              <a:rPr lang="en-US" sz="2200" dirty="0"/>
              <a:t> Regular attendance is linked to lower grade retention rates, particularly in early grades.</a:t>
            </a:r>
          </a:p>
          <a:p>
            <a:pPr marL="457200" lvl="1" indent="0">
              <a:buNone/>
            </a:pPr>
            <a:r>
              <a:rPr lang="en-US" sz="800" b="1" dirty="0">
                <a:ea typeface="Calibri"/>
                <a:cs typeface="Calibri"/>
              </a:rPr>
              <a:t>  </a:t>
            </a:r>
          </a:p>
          <a:p>
            <a:pPr lvl="1"/>
            <a:r>
              <a:rPr lang="en-US" sz="2200" b="1" dirty="0">
                <a:solidFill>
                  <a:srgbClr val="3F78A7"/>
                </a:solidFill>
              </a:rPr>
              <a:t>Increased College &amp; Career Readiness: </a:t>
            </a:r>
            <a:r>
              <a:rPr lang="en-US" sz="2200" dirty="0"/>
              <a:t>Regular attendance leads to stronger academic skills, higher graduation rates, and increased preparedness for college or the workforce.</a:t>
            </a:r>
            <a:endParaRPr lang="en-US" sz="2200" dirty="0">
              <a:ea typeface="Calibri"/>
              <a:cs typeface="Calibri"/>
            </a:endParaRPr>
          </a:p>
          <a:p>
            <a:pPr marL="285750" indent="-285750">
              <a:buFont typeface="Arial"/>
              <a:buChar char="•"/>
            </a:pPr>
            <a:endParaRPr lang="en-US" sz="2400" b="1" dirty="0">
              <a:ea typeface="Calibri"/>
              <a:cs typeface="Calibri"/>
            </a:endParaRPr>
          </a:p>
          <a:p>
            <a:pPr lvl="2"/>
            <a:endParaRPr lang="en-US" dirty="0"/>
          </a:p>
        </p:txBody>
      </p:sp>
    </p:spTree>
    <p:extLst>
      <p:ext uri="{BB962C8B-B14F-4D97-AF65-F5344CB8AC3E}">
        <p14:creationId xmlns:p14="http://schemas.microsoft.com/office/powerpoint/2010/main" val="12985205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F7DBC5CC92D45A95ABA606F6A4418" ma:contentTypeVersion="12" ma:contentTypeDescription="Create a new document." ma:contentTypeScope="" ma:versionID="bbf0124d7c95b097df414a6df59a1aef">
  <xsd:schema xmlns:xsd="http://www.w3.org/2001/XMLSchema" xmlns:xs="http://www.w3.org/2001/XMLSchema" xmlns:p="http://schemas.microsoft.com/office/2006/metadata/properties" xmlns:ns2="3e10801b-f64f-4fb4-be69-391c64761446" xmlns:ns3="f3859f34-b8cc-4c37-9baa-eea6a8b5461b" targetNamespace="http://schemas.microsoft.com/office/2006/metadata/properties" ma:root="true" ma:fieldsID="55c837ab4d3c076348c6cd652956770f" ns2:_="" ns3:_="">
    <xsd:import namespace="3e10801b-f64f-4fb4-be69-391c64761446"/>
    <xsd:import namespace="f3859f34-b8cc-4c37-9baa-eea6a8b546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0801b-f64f-4fb4-be69-391c64761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1fff9b3-6ef6-4aa5-8852-6b1354b1ee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59f34-b8cc-4c37-9baa-eea6a8b546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6a1776a-bc19-4c4f-87b8-e5fc6e22ded7}" ma:internalName="TaxCatchAll" ma:showField="CatchAllData" ma:web="f3859f34-b8cc-4c37-9baa-eea6a8b546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10801b-f64f-4fb4-be69-391c64761446">
      <Terms xmlns="http://schemas.microsoft.com/office/infopath/2007/PartnerControls"/>
    </lcf76f155ced4ddcb4097134ff3c332f>
    <TaxCatchAll xmlns="f3859f34-b8cc-4c37-9baa-eea6a8b5461b" xsi:nil="true"/>
  </documentManagement>
</p:properties>
</file>

<file path=customXml/itemProps1.xml><?xml version="1.0" encoding="utf-8"?>
<ds:datastoreItem xmlns:ds="http://schemas.openxmlformats.org/officeDocument/2006/customXml" ds:itemID="{BDA9B840-8D52-4D6D-B5FC-C31B21081E6C}">
  <ds:schemaRefs>
    <ds:schemaRef ds:uri="3e10801b-f64f-4fb4-be69-391c64761446"/>
    <ds:schemaRef ds:uri="f3859f34-b8cc-4c37-9baa-eea6a8b546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F4C296-ED59-40F4-8DDE-E0E6A43C8954}">
  <ds:schemaRefs>
    <ds:schemaRef ds:uri="http://schemas.microsoft.com/sharepoint/v3/contenttype/forms"/>
  </ds:schemaRefs>
</ds:datastoreItem>
</file>

<file path=customXml/itemProps3.xml><?xml version="1.0" encoding="utf-8"?>
<ds:datastoreItem xmlns:ds="http://schemas.openxmlformats.org/officeDocument/2006/customXml" ds:itemID="{93B50685-B1D9-4ACC-AB35-3B17AF7E5941}">
  <ds:schemaRefs>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3e10801b-f64f-4fb4-be69-391c64761446"/>
    <ds:schemaRef ds:uri="http://purl.org/dc/elements/1.1/"/>
    <ds:schemaRef ds:uri="http://schemas.microsoft.com/office/infopath/2007/PartnerControls"/>
    <ds:schemaRef ds:uri="f3859f34-b8cc-4c37-9baa-eea6a8b546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1486</TotalTime>
  <Words>1238</Words>
  <Application>Microsoft Office PowerPoint</Application>
  <PresentationFormat>Widescreen</PresentationFormat>
  <Paragraphs>113</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Gill Sans MT</vt:lpstr>
      <vt:lpstr>Rockwell</vt:lpstr>
      <vt:lpstr>1_Office Theme</vt:lpstr>
      <vt:lpstr>PowerPoint Presentation</vt:lpstr>
      <vt:lpstr>Key Terms</vt:lpstr>
      <vt:lpstr>Unpack contributing factors to chronic absence </vt:lpstr>
      <vt:lpstr>Alaska Chronic Absenteeism</vt:lpstr>
      <vt:lpstr>Coming in August…</vt:lpstr>
      <vt:lpstr>Sample Flyers</vt:lpstr>
      <vt:lpstr>Tiers of Support for Attendance</vt:lpstr>
      <vt:lpstr>Attendance and State Plans</vt:lpstr>
      <vt:lpstr>Why Attendance Matters:  Academic &amp; Career Outcomes</vt:lpstr>
      <vt:lpstr>Addressing Absenteeism Through Policy</vt:lpstr>
      <vt:lpstr>Contact Information </vt:lpstr>
    </vt:vector>
  </TitlesOfParts>
  <Company>State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Fishel, Sharon J (EED)</dc:creator>
  <cp:lastModifiedBy>Fishel, Sharon J (EED)</cp:lastModifiedBy>
  <cp:revision>3</cp:revision>
  <dcterms:created xsi:type="dcterms:W3CDTF">2025-07-01T23:16:20Z</dcterms:created>
  <dcterms:modified xsi:type="dcterms:W3CDTF">2025-07-16T23:09:35Z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0x01010081CF7DBC5CC92D45A95ABA606F6A4418</vt:lpwstr>
  </property>
  <property fmtid="{D5CDD505-2E9C-101B-9397-08002B2CF9AE}" pid="3" name="MediaServiceImageTags">
    <vt:lpwstr/>
  </property>
  <property fmtid="{D5CDD505-2E9C-101B-9397-08002B2CF9AE}" pid="4" name="Alaskanized">
    <vt:lpwstr>No</vt:lpwstr>
  </property>
</Properties>
</file>