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4046" r:id="rId2"/>
  </p:sldMasterIdLst>
  <p:notesMasterIdLst>
    <p:notesMasterId r:id="rId59"/>
  </p:notesMasterIdLst>
  <p:sldIdLst>
    <p:sldId id="283" r:id="rId3"/>
    <p:sldId id="319" r:id="rId4"/>
    <p:sldId id="335" r:id="rId5"/>
    <p:sldId id="336" r:id="rId6"/>
    <p:sldId id="288" r:id="rId7"/>
    <p:sldId id="289" r:id="rId8"/>
    <p:sldId id="295" r:id="rId9"/>
    <p:sldId id="339" r:id="rId10"/>
    <p:sldId id="285" r:id="rId11"/>
    <p:sldId id="284" r:id="rId12"/>
    <p:sldId id="349" r:id="rId13"/>
    <p:sldId id="341" r:id="rId14"/>
    <p:sldId id="292" r:id="rId15"/>
    <p:sldId id="343" r:id="rId16"/>
    <p:sldId id="344" r:id="rId17"/>
    <p:sldId id="352" r:id="rId18"/>
    <p:sldId id="353" r:id="rId19"/>
    <p:sldId id="331" r:id="rId20"/>
    <p:sldId id="355" r:id="rId21"/>
    <p:sldId id="296" r:id="rId22"/>
    <p:sldId id="329" r:id="rId23"/>
    <p:sldId id="262" r:id="rId24"/>
    <p:sldId id="371" r:id="rId25"/>
    <p:sldId id="322" r:id="rId26"/>
    <p:sldId id="357" r:id="rId27"/>
    <p:sldId id="330" r:id="rId28"/>
    <p:sldId id="347" r:id="rId29"/>
    <p:sldId id="333" r:id="rId30"/>
    <p:sldId id="305" r:id="rId31"/>
    <p:sldId id="306" r:id="rId32"/>
    <p:sldId id="264" r:id="rId33"/>
    <p:sldId id="323" r:id="rId34"/>
    <p:sldId id="368" r:id="rId35"/>
    <p:sldId id="358" r:id="rId36"/>
    <p:sldId id="308" r:id="rId37"/>
    <p:sldId id="365" r:id="rId38"/>
    <p:sldId id="310" r:id="rId39"/>
    <p:sldId id="309" r:id="rId40"/>
    <p:sldId id="361" r:id="rId41"/>
    <p:sldId id="362" r:id="rId42"/>
    <p:sldId id="311" r:id="rId43"/>
    <p:sldId id="351" r:id="rId44"/>
    <p:sldId id="312" r:id="rId45"/>
    <p:sldId id="313" r:id="rId46"/>
    <p:sldId id="314" r:id="rId47"/>
    <p:sldId id="315" r:id="rId48"/>
    <p:sldId id="317" r:id="rId49"/>
    <p:sldId id="359" r:id="rId50"/>
    <p:sldId id="360" r:id="rId51"/>
    <p:sldId id="316" r:id="rId52"/>
    <p:sldId id="318" r:id="rId53"/>
    <p:sldId id="324" r:id="rId54"/>
    <p:sldId id="369" r:id="rId55"/>
    <p:sldId id="370" r:id="rId56"/>
    <p:sldId id="363" r:id="rId57"/>
    <p:sldId id="326" r:id="rId5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6699"/>
    <a:srgbClr val="009900"/>
    <a:srgbClr val="FF0066"/>
    <a:srgbClr val="F6961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58" autoAdjust="0"/>
  </p:normalViewPr>
  <p:slideViewPr>
    <p:cSldViewPr>
      <p:cViewPr>
        <p:scale>
          <a:sx n="100" d="100"/>
          <a:sy n="100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9C55A-4184-4A74-A7C2-2AE8714D60A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1DD3CC-400F-45D6-AC67-85140517EB92}">
      <dgm:prSet phldrT="[Text]"/>
      <dgm:spPr>
        <a:solidFill>
          <a:srgbClr val="00FF0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Tier 2</a:t>
          </a:r>
          <a:endParaRPr lang="en-US" dirty="0">
            <a:solidFill>
              <a:schemeClr val="tx1"/>
            </a:solidFill>
          </a:endParaRPr>
        </a:p>
      </dgm:t>
    </dgm:pt>
    <dgm:pt modelId="{98280D00-C1CC-405F-A763-0BBA32460EF5}" type="parTrans" cxnId="{72D2FD07-0C6C-45DD-A1E5-5A494BDA1577}">
      <dgm:prSet/>
      <dgm:spPr/>
      <dgm:t>
        <a:bodyPr/>
        <a:lstStyle/>
        <a:p>
          <a:endParaRPr lang="en-US"/>
        </a:p>
      </dgm:t>
    </dgm:pt>
    <dgm:pt modelId="{4141D0F2-E73C-474E-B7DA-5DAB4D256037}" type="sibTrans" cxnId="{72D2FD07-0C6C-45DD-A1E5-5A494BDA1577}">
      <dgm:prSet/>
      <dgm:spPr/>
      <dgm:t>
        <a:bodyPr/>
        <a:lstStyle/>
        <a:p>
          <a:endParaRPr lang="en-US"/>
        </a:p>
      </dgm:t>
    </dgm:pt>
    <dgm:pt modelId="{35A03920-AF15-4F20-9581-54C3E365D672}">
      <dgm:prSet phldrT="[Text]" custT="1"/>
      <dgm:spPr>
        <a:solidFill>
          <a:srgbClr val="FFFF0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Small Groups</a:t>
          </a:r>
          <a:endParaRPr lang="en-US" sz="2400" dirty="0">
            <a:solidFill>
              <a:schemeClr val="tx1"/>
            </a:solidFill>
          </a:endParaRPr>
        </a:p>
      </dgm:t>
    </dgm:pt>
    <dgm:pt modelId="{3C7121B0-AC6B-4AAC-B8F1-FD36FE3724C3}" type="parTrans" cxnId="{C7793B65-A939-4797-9898-1C1846666C49}">
      <dgm:prSet/>
      <dgm:spPr/>
      <dgm:t>
        <a:bodyPr/>
        <a:lstStyle/>
        <a:p>
          <a:endParaRPr lang="en-US"/>
        </a:p>
      </dgm:t>
    </dgm:pt>
    <dgm:pt modelId="{D8238134-7B3C-4CBC-B39E-667AD54BA70B}" type="sibTrans" cxnId="{C7793B65-A939-4797-9898-1C1846666C49}">
      <dgm:prSet/>
      <dgm:spPr/>
      <dgm:t>
        <a:bodyPr/>
        <a:lstStyle/>
        <a:p>
          <a:endParaRPr lang="en-US"/>
        </a:p>
      </dgm:t>
    </dgm:pt>
    <dgm:pt modelId="{B4F8B08E-0678-450C-8A5D-70475F055454}">
      <dgm:prSet phldrT="[Text]" custT="1"/>
      <dgm:spPr>
        <a:solidFill>
          <a:srgbClr val="00FFFF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Check In Check Out</a:t>
          </a:r>
          <a:endParaRPr lang="en-US" sz="2400" dirty="0">
            <a:solidFill>
              <a:schemeClr val="tx1"/>
            </a:solidFill>
          </a:endParaRPr>
        </a:p>
      </dgm:t>
    </dgm:pt>
    <dgm:pt modelId="{66CDBAF4-5E77-450B-BFEA-BB7E0C94AD55}" type="parTrans" cxnId="{830FB984-5318-4573-AA25-0396A346154E}">
      <dgm:prSet/>
      <dgm:spPr/>
      <dgm:t>
        <a:bodyPr/>
        <a:lstStyle/>
        <a:p>
          <a:endParaRPr lang="en-US"/>
        </a:p>
      </dgm:t>
    </dgm:pt>
    <dgm:pt modelId="{9A25C98C-D251-4D42-9664-E30F799C86E4}" type="sibTrans" cxnId="{830FB984-5318-4573-AA25-0396A346154E}">
      <dgm:prSet/>
      <dgm:spPr/>
      <dgm:t>
        <a:bodyPr/>
        <a:lstStyle/>
        <a:p>
          <a:endParaRPr lang="en-US"/>
        </a:p>
      </dgm:t>
    </dgm:pt>
    <dgm:pt modelId="{7164EF7E-AF7B-44FA-9DD3-85E7F19ADC41}">
      <dgm:prSet phldrT="[Text]" custT="1"/>
      <dgm:spPr>
        <a:solidFill>
          <a:srgbClr val="FF6699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Behavior Contract </a:t>
          </a:r>
          <a:endParaRPr lang="en-US" sz="2400" dirty="0">
            <a:solidFill>
              <a:schemeClr val="tx1"/>
            </a:solidFill>
          </a:endParaRPr>
        </a:p>
      </dgm:t>
    </dgm:pt>
    <dgm:pt modelId="{E72AE694-4C69-414F-AFB5-58D068C3F094}" type="parTrans" cxnId="{DBFD66B4-0016-4A4E-8D7A-A59AE6664B4B}">
      <dgm:prSet/>
      <dgm:spPr/>
      <dgm:t>
        <a:bodyPr/>
        <a:lstStyle/>
        <a:p>
          <a:endParaRPr lang="en-US"/>
        </a:p>
      </dgm:t>
    </dgm:pt>
    <dgm:pt modelId="{03131322-1344-46D7-9CAC-BA6D8D37C932}" type="sibTrans" cxnId="{DBFD66B4-0016-4A4E-8D7A-A59AE6664B4B}">
      <dgm:prSet/>
      <dgm:spPr/>
      <dgm:t>
        <a:bodyPr/>
        <a:lstStyle/>
        <a:p>
          <a:endParaRPr lang="en-US"/>
        </a:p>
      </dgm:t>
    </dgm:pt>
    <dgm:pt modelId="{9AC71E3B-CB36-4B00-85C4-0ACAC43A7DF6}">
      <dgm:prSet phldrT="[Text]" custT="1"/>
      <dgm:spPr>
        <a:solidFill>
          <a:srgbClr val="00B0F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Classroom Interventions</a:t>
          </a:r>
          <a:endParaRPr lang="en-US" sz="2400" dirty="0">
            <a:solidFill>
              <a:schemeClr val="tx1"/>
            </a:solidFill>
          </a:endParaRPr>
        </a:p>
      </dgm:t>
    </dgm:pt>
    <dgm:pt modelId="{725D2674-8240-45F1-B0F1-A9D7AD73B374}" type="parTrans" cxnId="{3633150C-8C7D-4569-84B3-C0F2CBB23A41}">
      <dgm:prSet/>
      <dgm:spPr/>
      <dgm:t>
        <a:bodyPr/>
        <a:lstStyle/>
        <a:p>
          <a:endParaRPr lang="en-US"/>
        </a:p>
      </dgm:t>
    </dgm:pt>
    <dgm:pt modelId="{F28255D7-3E7F-4E32-A609-D8D43B22C500}" type="sibTrans" cxnId="{3633150C-8C7D-4569-84B3-C0F2CBB23A41}">
      <dgm:prSet/>
      <dgm:spPr/>
      <dgm:t>
        <a:bodyPr/>
        <a:lstStyle/>
        <a:p>
          <a:endParaRPr lang="en-US"/>
        </a:p>
      </dgm:t>
    </dgm:pt>
    <dgm:pt modelId="{246F6FB5-ADDE-44CD-90E4-31649E4FABAB}">
      <dgm:prSet custT="1"/>
      <dgm:spPr>
        <a:solidFill>
          <a:srgbClr val="00990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Behavioral Health Collaboration</a:t>
          </a:r>
          <a:endParaRPr lang="en-US" sz="2400" dirty="0">
            <a:solidFill>
              <a:schemeClr val="tx1"/>
            </a:solidFill>
          </a:endParaRPr>
        </a:p>
      </dgm:t>
    </dgm:pt>
    <dgm:pt modelId="{3193E165-FCC0-4A22-A1A1-78576E6F3030}" type="parTrans" cxnId="{E8E4DDF4-27D1-4A66-8E2D-5BDFDC08DDB3}">
      <dgm:prSet/>
      <dgm:spPr/>
      <dgm:t>
        <a:bodyPr/>
        <a:lstStyle/>
        <a:p>
          <a:endParaRPr lang="en-US"/>
        </a:p>
      </dgm:t>
    </dgm:pt>
    <dgm:pt modelId="{F1743514-44DE-4F93-B52F-9BD40578D895}" type="sibTrans" cxnId="{E8E4DDF4-27D1-4A66-8E2D-5BDFDC08DDB3}">
      <dgm:prSet/>
      <dgm:spPr/>
      <dgm:t>
        <a:bodyPr/>
        <a:lstStyle/>
        <a:p>
          <a:endParaRPr lang="en-US"/>
        </a:p>
      </dgm:t>
    </dgm:pt>
    <dgm:pt modelId="{548FABC3-B58D-42AD-8C69-F366C7E3F3DA}" type="pres">
      <dgm:prSet presAssocID="{EC59C55A-4184-4A74-A7C2-2AE8714D60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F3D6F4-CE65-4927-931E-357F29E2E14D}" type="pres">
      <dgm:prSet presAssocID="{111DD3CC-400F-45D6-AC67-85140517EB92}" presName="centerShape" presStyleLbl="node0" presStyleIdx="0" presStyleCnt="1"/>
      <dgm:spPr/>
      <dgm:t>
        <a:bodyPr/>
        <a:lstStyle/>
        <a:p>
          <a:endParaRPr lang="en-US"/>
        </a:p>
      </dgm:t>
    </dgm:pt>
    <dgm:pt modelId="{0890B45E-E8DA-41F6-9982-B26FA4D5FD54}" type="pres">
      <dgm:prSet presAssocID="{3C7121B0-AC6B-4AAC-B8F1-FD36FE3724C3}" presName="Name9" presStyleLbl="parChTrans1D2" presStyleIdx="0" presStyleCnt="5"/>
      <dgm:spPr/>
      <dgm:t>
        <a:bodyPr/>
        <a:lstStyle/>
        <a:p>
          <a:endParaRPr lang="en-US"/>
        </a:p>
      </dgm:t>
    </dgm:pt>
    <dgm:pt modelId="{B2BFB5D5-21DC-454F-973D-7D65AAEF64AF}" type="pres">
      <dgm:prSet presAssocID="{3C7121B0-AC6B-4AAC-B8F1-FD36FE3724C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178F0F1-8502-4178-BC62-23FF118007CF}" type="pres">
      <dgm:prSet presAssocID="{35A03920-AF15-4F20-9581-54C3E365D672}" presName="node" presStyleLbl="node1" presStyleIdx="0" presStyleCnt="5" custScaleX="154408" custScaleY="97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5CF9A-9902-4CAB-B6F8-A792443B9D7F}" type="pres">
      <dgm:prSet presAssocID="{66CDBAF4-5E77-450B-BFEA-BB7E0C94AD55}" presName="Name9" presStyleLbl="parChTrans1D2" presStyleIdx="1" presStyleCnt="5"/>
      <dgm:spPr/>
      <dgm:t>
        <a:bodyPr/>
        <a:lstStyle/>
        <a:p>
          <a:endParaRPr lang="en-US"/>
        </a:p>
      </dgm:t>
    </dgm:pt>
    <dgm:pt modelId="{62A529E6-648D-4EC5-8B23-DCEA10FFD16A}" type="pres">
      <dgm:prSet presAssocID="{66CDBAF4-5E77-450B-BFEA-BB7E0C94AD55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496337B-37C9-46BC-A1D2-F2202ACE5728}" type="pres">
      <dgm:prSet presAssocID="{B4F8B08E-0678-450C-8A5D-70475F055454}" presName="node" presStyleLbl="node1" presStyleIdx="1" presStyleCnt="5" custScaleX="156845" custScaleY="103549" custRadScaleRad="120192" custRadScaleInc="3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AA5D5-E4D2-43D3-AEB9-3A9F77DF0FB3}" type="pres">
      <dgm:prSet presAssocID="{E72AE694-4C69-414F-AFB5-58D068C3F094}" presName="Name9" presStyleLbl="parChTrans1D2" presStyleIdx="2" presStyleCnt="5"/>
      <dgm:spPr/>
      <dgm:t>
        <a:bodyPr/>
        <a:lstStyle/>
        <a:p>
          <a:endParaRPr lang="en-US"/>
        </a:p>
      </dgm:t>
    </dgm:pt>
    <dgm:pt modelId="{EB27F0FB-175F-4B0E-A667-305324BFBC84}" type="pres">
      <dgm:prSet presAssocID="{E72AE694-4C69-414F-AFB5-58D068C3F09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DAA8DB6-6AC7-4900-A37D-561C4B92FC17}" type="pres">
      <dgm:prSet presAssocID="{7164EF7E-AF7B-44FA-9DD3-85E7F19ADC41}" presName="node" presStyleLbl="node1" presStyleIdx="2" presStyleCnt="5" custScaleX="184026" custRadScaleRad="114185" custRadScaleInc="-40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4BD6C-A9E9-41AE-8BA0-B1F0C2B63601}" type="pres">
      <dgm:prSet presAssocID="{725D2674-8240-45F1-B0F1-A9D7AD73B374}" presName="Name9" presStyleLbl="parChTrans1D2" presStyleIdx="3" presStyleCnt="5"/>
      <dgm:spPr/>
      <dgm:t>
        <a:bodyPr/>
        <a:lstStyle/>
        <a:p>
          <a:endParaRPr lang="en-US"/>
        </a:p>
      </dgm:t>
    </dgm:pt>
    <dgm:pt modelId="{2E5D1EB1-7490-4809-9063-29907B566397}" type="pres">
      <dgm:prSet presAssocID="{725D2674-8240-45F1-B0F1-A9D7AD73B37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73F975B-91E0-49AF-A3F0-0B7063EDAEA4}" type="pres">
      <dgm:prSet presAssocID="{9AC71E3B-CB36-4B00-85C4-0ACAC43A7DF6}" presName="node" presStyleLbl="node1" presStyleIdx="3" presStyleCnt="5" custScaleX="199788" custRadScaleRad="113638" custRadScaleInc="25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B8374-007A-4CF6-AB96-F871F6FDD8F7}" type="pres">
      <dgm:prSet presAssocID="{3193E165-FCC0-4A22-A1A1-78576E6F3030}" presName="Name9" presStyleLbl="parChTrans1D2" presStyleIdx="4" presStyleCnt="5"/>
      <dgm:spPr/>
      <dgm:t>
        <a:bodyPr/>
        <a:lstStyle/>
        <a:p>
          <a:endParaRPr lang="en-US"/>
        </a:p>
      </dgm:t>
    </dgm:pt>
    <dgm:pt modelId="{C5C07056-7BCE-4D46-8A30-CFAD305969B2}" type="pres">
      <dgm:prSet presAssocID="{3193E165-FCC0-4A22-A1A1-78576E6F3030}" presName="connTx" presStyleLbl="parChTrans1D2" presStyleIdx="4" presStyleCnt="5"/>
      <dgm:spPr/>
      <dgm:t>
        <a:bodyPr/>
        <a:lstStyle/>
        <a:p>
          <a:endParaRPr lang="en-US"/>
        </a:p>
      </dgm:t>
    </dgm:pt>
    <dgm:pt modelId="{53F3A04C-775E-43CC-BECA-1DC7AF34D48C}" type="pres">
      <dgm:prSet presAssocID="{246F6FB5-ADDE-44CD-90E4-31649E4FABAB}" presName="node" presStyleLbl="node1" presStyleIdx="4" presStyleCnt="5" custScaleX="204128" custRadScaleRad="124295" custRadScaleInc="-9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33150C-8C7D-4569-84B3-C0F2CBB23A41}" srcId="{111DD3CC-400F-45D6-AC67-85140517EB92}" destId="{9AC71E3B-CB36-4B00-85C4-0ACAC43A7DF6}" srcOrd="3" destOrd="0" parTransId="{725D2674-8240-45F1-B0F1-A9D7AD73B374}" sibTransId="{F28255D7-3E7F-4E32-A609-D8D43B22C500}"/>
    <dgm:cxn modelId="{B31C5CAC-F2C7-41A8-A401-4CCFB76C1FC0}" type="presOf" srcId="{E72AE694-4C69-414F-AFB5-58D068C3F094}" destId="{EB27F0FB-175F-4B0E-A667-305324BFBC84}" srcOrd="1" destOrd="0" presId="urn:microsoft.com/office/officeart/2005/8/layout/radial1"/>
    <dgm:cxn modelId="{70D9ACCB-2616-4D2F-9832-7EC25F040F50}" type="presOf" srcId="{7164EF7E-AF7B-44FA-9DD3-85E7F19ADC41}" destId="{1DAA8DB6-6AC7-4900-A37D-561C4B92FC17}" srcOrd="0" destOrd="0" presId="urn:microsoft.com/office/officeart/2005/8/layout/radial1"/>
    <dgm:cxn modelId="{4D618113-CAEC-4543-A2BB-3DBC17855AAB}" type="presOf" srcId="{66CDBAF4-5E77-450B-BFEA-BB7E0C94AD55}" destId="{62A529E6-648D-4EC5-8B23-DCEA10FFD16A}" srcOrd="1" destOrd="0" presId="urn:microsoft.com/office/officeart/2005/8/layout/radial1"/>
    <dgm:cxn modelId="{5F386289-0988-4889-BE8D-7310C4729A8B}" type="presOf" srcId="{EC59C55A-4184-4A74-A7C2-2AE8714D60A2}" destId="{548FABC3-B58D-42AD-8C69-F366C7E3F3DA}" srcOrd="0" destOrd="0" presId="urn:microsoft.com/office/officeart/2005/8/layout/radial1"/>
    <dgm:cxn modelId="{DBFD66B4-0016-4A4E-8D7A-A59AE6664B4B}" srcId="{111DD3CC-400F-45D6-AC67-85140517EB92}" destId="{7164EF7E-AF7B-44FA-9DD3-85E7F19ADC41}" srcOrd="2" destOrd="0" parTransId="{E72AE694-4C69-414F-AFB5-58D068C3F094}" sibTransId="{03131322-1344-46D7-9CAC-BA6D8D37C932}"/>
    <dgm:cxn modelId="{F6DDB881-1565-419F-8BB4-97087A2A3DD2}" type="presOf" srcId="{35A03920-AF15-4F20-9581-54C3E365D672}" destId="{7178F0F1-8502-4178-BC62-23FF118007CF}" srcOrd="0" destOrd="0" presId="urn:microsoft.com/office/officeart/2005/8/layout/radial1"/>
    <dgm:cxn modelId="{ABEA28B7-283A-4C40-BFE1-DB6B1D0BA848}" type="presOf" srcId="{9AC71E3B-CB36-4B00-85C4-0ACAC43A7DF6}" destId="{773F975B-91E0-49AF-A3F0-0B7063EDAEA4}" srcOrd="0" destOrd="0" presId="urn:microsoft.com/office/officeart/2005/8/layout/radial1"/>
    <dgm:cxn modelId="{AF32122F-A614-4370-BF36-3E21591DBBF5}" type="presOf" srcId="{3C7121B0-AC6B-4AAC-B8F1-FD36FE3724C3}" destId="{B2BFB5D5-21DC-454F-973D-7D65AAEF64AF}" srcOrd="1" destOrd="0" presId="urn:microsoft.com/office/officeart/2005/8/layout/radial1"/>
    <dgm:cxn modelId="{B99861B4-CA97-4499-AA2B-34A81AECB461}" type="presOf" srcId="{725D2674-8240-45F1-B0F1-A9D7AD73B374}" destId="{F274BD6C-A9E9-41AE-8BA0-B1F0C2B63601}" srcOrd="0" destOrd="0" presId="urn:microsoft.com/office/officeart/2005/8/layout/radial1"/>
    <dgm:cxn modelId="{2F94BB03-8BD3-4905-96B3-B1B658751804}" type="presOf" srcId="{3193E165-FCC0-4A22-A1A1-78576E6F3030}" destId="{31FB8374-007A-4CF6-AB96-F871F6FDD8F7}" srcOrd="0" destOrd="0" presId="urn:microsoft.com/office/officeart/2005/8/layout/radial1"/>
    <dgm:cxn modelId="{29BEC69A-A963-484B-B0B4-6CC516CC6869}" type="presOf" srcId="{3C7121B0-AC6B-4AAC-B8F1-FD36FE3724C3}" destId="{0890B45E-E8DA-41F6-9982-B26FA4D5FD54}" srcOrd="0" destOrd="0" presId="urn:microsoft.com/office/officeart/2005/8/layout/radial1"/>
    <dgm:cxn modelId="{E8E4DDF4-27D1-4A66-8E2D-5BDFDC08DDB3}" srcId="{111DD3CC-400F-45D6-AC67-85140517EB92}" destId="{246F6FB5-ADDE-44CD-90E4-31649E4FABAB}" srcOrd="4" destOrd="0" parTransId="{3193E165-FCC0-4A22-A1A1-78576E6F3030}" sibTransId="{F1743514-44DE-4F93-B52F-9BD40578D895}"/>
    <dgm:cxn modelId="{28A58D30-E7B8-4CD7-903B-D743A9C746FA}" type="presOf" srcId="{725D2674-8240-45F1-B0F1-A9D7AD73B374}" destId="{2E5D1EB1-7490-4809-9063-29907B566397}" srcOrd="1" destOrd="0" presId="urn:microsoft.com/office/officeart/2005/8/layout/radial1"/>
    <dgm:cxn modelId="{830FB984-5318-4573-AA25-0396A346154E}" srcId="{111DD3CC-400F-45D6-AC67-85140517EB92}" destId="{B4F8B08E-0678-450C-8A5D-70475F055454}" srcOrd="1" destOrd="0" parTransId="{66CDBAF4-5E77-450B-BFEA-BB7E0C94AD55}" sibTransId="{9A25C98C-D251-4D42-9664-E30F799C86E4}"/>
    <dgm:cxn modelId="{DDD0AEBD-BEDD-4854-8916-B6EF9E77BA9A}" type="presOf" srcId="{3193E165-FCC0-4A22-A1A1-78576E6F3030}" destId="{C5C07056-7BCE-4D46-8A30-CFAD305969B2}" srcOrd="1" destOrd="0" presId="urn:microsoft.com/office/officeart/2005/8/layout/radial1"/>
    <dgm:cxn modelId="{9349394E-F9E4-42D3-BA51-49D9A2543B17}" type="presOf" srcId="{111DD3CC-400F-45D6-AC67-85140517EB92}" destId="{70F3D6F4-CE65-4927-931E-357F29E2E14D}" srcOrd="0" destOrd="0" presId="urn:microsoft.com/office/officeart/2005/8/layout/radial1"/>
    <dgm:cxn modelId="{9ECA6BB7-1D7D-4EF2-9228-4C8ED5BD0096}" type="presOf" srcId="{246F6FB5-ADDE-44CD-90E4-31649E4FABAB}" destId="{53F3A04C-775E-43CC-BECA-1DC7AF34D48C}" srcOrd="0" destOrd="0" presId="urn:microsoft.com/office/officeart/2005/8/layout/radial1"/>
    <dgm:cxn modelId="{9B2AE68F-5714-499F-85F6-CAE0E06C60F0}" type="presOf" srcId="{E72AE694-4C69-414F-AFB5-58D068C3F094}" destId="{3F3AA5D5-E4D2-43D3-AEB9-3A9F77DF0FB3}" srcOrd="0" destOrd="0" presId="urn:microsoft.com/office/officeart/2005/8/layout/radial1"/>
    <dgm:cxn modelId="{B1377B60-2CF2-4D89-85FF-8A489D3AF9E4}" type="presOf" srcId="{66CDBAF4-5E77-450B-BFEA-BB7E0C94AD55}" destId="{75E5CF9A-9902-4CAB-B6F8-A792443B9D7F}" srcOrd="0" destOrd="0" presId="urn:microsoft.com/office/officeart/2005/8/layout/radial1"/>
    <dgm:cxn modelId="{72D2FD07-0C6C-45DD-A1E5-5A494BDA1577}" srcId="{EC59C55A-4184-4A74-A7C2-2AE8714D60A2}" destId="{111DD3CC-400F-45D6-AC67-85140517EB92}" srcOrd="0" destOrd="0" parTransId="{98280D00-C1CC-405F-A763-0BBA32460EF5}" sibTransId="{4141D0F2-E73C-474E-B7DA-5DAB4D256037}"/>
    <dgm:cxn modelId="{DDCFCCDD-B595-4F06-BA2A-70D9775D973B}" type="presOf" srcId="{B4F8B08E-0678-450C-8A5D-70475F055454}" destId="{B496337B-37C9-46BC-A1D2-F2202ACE5728}" srcOrd="0" destOrd="0" presId="urn:microsoft.com/office/officeart/2005/8/layout/radial1"/>
    <dgm:cxn modelId="{C7793B65-A939-4797-9898-1C1846666C49}" srcId="{111DD3CC-400F-45D6-AC67-85140517EB92}" destId="{35A03920-AF15-4F20-9581-54C3E365D672}" srcOrd="0" destOrd="0" parTransId="{3C7121B0-AC6B-4AAC-B8F1-FD36FE3724C3}" sibTransId="{D8238134-7B3C-4CBC-B39E-667AD54BA70B}"/>
    <dgm:cxn modelId="{28563398-FF93-4449-9B07-A7F143EE4283}" type="presParOf" srcId="{548FABC3-B58D-42AD-8C69-F366C7E3F3DA}" destId="{70F3D6F4-CE65-4927-931E-357F29E2E14D}" srcOrd="0" destOrd="0" presId="urn:microsoft.com/office/officeart/2005/8/layout/radial1"/>
    <dgm:cxn modelId="{D0D6E931-4B31-49AE-9E36-37AEF2E1FE79}" type="presParOf" srcId="{548FABC3-B58D-42AD-8C69-F366C7E3F3DA}" destId="{0890B45E-E8DA-41F6-9982-B26FA4D5FD54}" srcOrd="1" destOrd="0" presId="urn:microsoft.com/office/officeart/2005/8/layout/radial1"/>
    <dgm:cxn modelId="{71B11DC6-DC21-459C-A5E0-478C11DB4AE6}" type="presParOf" srcId="{0890B45E-E8DA-41F6-9982-B26FA4D5FD54}" destId="{B2BFB5D5-21DC-454F-973D-7D65AAEF64AF}" srcOrd="0" destOrd="0" presId="urn:microsoft.com/office/officeart/2005/8/layout/radial1"/>
    <dgm:cxn modelId="{5E6C9384-3B55-4E17-B836-3A2403935C70}" type="presParOf" srcId="{548FABC3-B58D-42AD-8C69-F366C7E3F3DA}" destId="{7178F0F1-8502-4178-BC62-23FF118007CF}" srcOrd="2" destOrd="0" presId="urn:microsoft.com/office/officeart/2005/8/layout/radial1"/>
    <dgm:cxn modelId="{0921B13A-6152-439E-8FFA-F03D55851157}" type="presParOf" srcId="{548FABC3-B58D-42AD-8C69-F366C7E3F3DA}" destId="{75E5CF9A-9902-4CAB-B6F8-A792443B9D7F}" srcOrd="3" destOrd="0" presId="urn:microsoft.com/office/officeart/2005/8/layout/radial1"/>
    <dgm:cxn modelId="{8CEDAC4B-81EE-4608-A81A-FB14FBB5B722}" type="presParOf" srcId="{75E5CF9A-9902-4CAB-B6F8-A792443B9D7F}" destId="{62A529E6-648D-4EC5-8B23-DCEA10FFD16A}" srcOrd="0" destOrd="0" presId="urn:microsoft.com/office/officeart/2005/8/layout/radial1"/>
    <dgm:cxn modelId="{2B75D6C5-A97A-418C-8652-366AD8EB940A}" type="presParOf" srcId="{548FABC3-B58D-42AD-8C69-F366C7E3F3DA}" destId="{B496337B-37C9-46BC-A1D2-F2202ACE5728}" srcOrd="4" destOrd="0" presId="urn:microsoft.com/office/officeart/2005/8/layout/radial1"/>
    <dgm:cxn modelId="{7078093C-CDC1-4FC4-9AF9-4C51344DC72B}" type="presParOf" srcId="{548FABC3-B58D-42AD-8C69-F366C7E3F3DA}" destId="{3F3AA5D5-E4D2-43D3-AEB9-3A9F77DF0FB3}" srcOrd="5" destOrd="0" presId="urn:microsoft.com/office/officeart/2005/8/layout/radial1"/>
    <dgm:cxn modelId="{CA677606-97D5-4A31-8CB3-098D84421A74}" type="presParOf" srcId="{3F3AA5D5-E4D2-43D3-AEB9-3A9F77DF0FB3}" destId="{EB27F0FB-175F-4B0E-A667-305324BFBC84}" srcOrd="0" destOrd="0" presId="urn:microsoft.com/office/officeart/2005/8/layout/radial1"/>
    <dgm:cxn modelId="{1198E599-4181-43D0-98C4-5FA14D4A55BF}" type="presParOf" srcId="{548FABC3-B58D-42AD-8C69-F366C7E3F3DA}" destId="{1DAA8DB6-6AC7-4900-A37D-561C4B92FC17}" srcOrd="6" destOrd="0" presId="urn:microsoft.com/office/officeart/2005/8/layout/radial1"/>
    <dgm:cxn modelId="{953AB652-3502-4191-A46C-265111DF5C55}" type="presParOf" srcId="{548FABC3-B58D-42AD-8C69-F366C7E3F3DA}" destId="{F274BD6C-A9E9-41AE-8BA0-B1F0C2B63601}" srcOrd="7" destOrd="0" presId="urn:microsoft.com/office/officeart/2005/8/layout/radial1"/>
    <dgm:cxn modelId="{D5597AAC-98FA-4B12-80D2-938A4686757B}" type="presParOf" srcId="{F274BD6C-A9E9-41AE-8BA0-B1F0C2B63601}" destId="{2E5D1EB1-7490-4809-9063-29907B566397}" srcOrd="0" destOrd="0" presId="urn:microsoft.com/office/officeart/2005/8/layout/radial1"/>
    <dgm:cxn modelId="{A9697ED8-289E-400E-9848-382877B44595}" type="presParOf" srcId="{548FABC3-B58D-42AD-8C69-F366C7E3F3DA}" destId="{773F975B-91E0-49AF-A3F0-0B7063EDAEA4}" srcOrd="8" destOrd="0" presId="urn:microsoft.com/office/officeart/2005/8/layout/radial1"/>
    <dgm:cxn modelId="{64D9C875-94CC-4C00-94CB-2AB3C1D83C60}" type="presParOf" srcId="{548FABC3-B58D-42AD-8C69-F366C7E3F3DA}" destId="{31FB8374-007A-4CF6-AB96-F871F6FDD8F7}" srcOrd="9" destOrd="0" presId="urn:microsoft.com/office/officeart/2005/8/layout/radial1"/>
    <dgm:cxn modelId="{409C634B-123B-4968-BA38-BEA452EF72D1}" type="presParOf" srcId="{31FB8374-007A-4CF6-AB96-F871F6FDD8F7}" destId="{C5C07056-7BCE-4D46-8A30-CFAD305969B2}" srcOrd="0" destOrd="0" presId="urn:microsoft.com/office/officeart/2005/8/layout/radial1"/>
    <dgm:cxn modelId="{A7F01C34-B0A4-48A5-9DC5-19E8BF87266C}" type="presParOf" srcId="{548FABC3-B58D-42AD-8C69-F366C7E3F3DA}" destId="{53F3A04C-775E-43CC-BECA-1DC7AF34D48C}" srcOrd="10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3D6F4-CE65-4927-931E-357F29E2E14D}">
      <dsp:nvSpPr>
        <dsp:cNvPr id="0" name=""/>
        <dsp:cNvSpPr/>
      </dsp:nvSpPr>
      <dsp:spPr>
        <a:xfrm>
          <a:off x="3205610" y="1712289"/>
          <a:ext cx="1306521" cy="1306521"/>
        </a:xfrm>
        <a:prstGeom prst="ellipse">
          <a:avLst/>
        </a:prstGeom>
        <a:solidFill>
          <a:srgbClr val="00FF00"/>
        </a:solidFill>
        <a:ln w="158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Tier 2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3396946" y="1903625"/>
        <a:ext cx="923849" cy="923849"/>
      </dsp:txXfrm>
    </dsp:sp>
    <dsp:sp modelId="{0890B45E-E8DA-41F6-9982-B26FA4D5FD54}">
      <dsp:nvSpPr>
        <dsp:cNvPr id="0" name=""/>
        <dsp:cNvSpPr/>
      </dsp:nvSpPr>
      <dsp:spPr>
        <a:xfrm rot="16200000">
          <a:off x="3655042" y="1492588"/>
          <a:ext cx="407658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407658" y="158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48680" y="1498268"/>
        <a:ext cx="20382" cy="20382"/>
      </dsp:txXfrm>
    </dsp:sp>
    <dsp:sp modelId="{7178F0F1-8502-4178-BC62-23FF118007CF}">
      <dsp:nvSpPr>
        <dsp:cNvPr id="0" name=""/>
        <dsp:cNvSpPr/>
      </dsp:nvSpPr>
      <dsp:spPr>
        <a:xfrm>
          <a:off x="2850184" y="24774"/>
          <a:ext cx="2017374" cy="1279855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Small Groups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145622" y="212204"/>
        <a:ext cx="1426498" cy="904995"/>
      </dsp:txXfrm>
    </dsp:sp>
    <dsp:sp modelId="{75E5CF9A-9902-4CAB-B6F8-A792443B9D7F}">
      <dsp:nvSpPr>
        <dsp:cNvPr id="0" name=""/>
        <dsp:cNvSpPr/>
      </dsp:nvSpPr>
      <dsp:spPr>
        <a:xfrm rot="20604218">
          <a:off x="4476241" y="2103597"/>
          <a:ext cx="416571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416571" y="158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74112" y="2109054"/>
        <a:ext cx="20828" cy="20828"/>
      </dsp:txXfrm>
    </dsp:sp>
    <dsp:sp modelId="{B496337B-37C9-46BC-A1D2-F2202ACE5728}">
      <dsp:nvSpPr>
        <dsp:cNvPr id="0" name=""/>
        <dsp:cNvSpPr/>
      </dsp:nvSpPr>
      <dsp:spPr>
        <a:xfrm>
          <a:off x="4793384" y="1105201"/>
          <a:ext cx="2049214" cy="1352890"/>
        </a:xfrm>
        <a:prstGeom prst="ellipse">
          <a:avLst/>
        </a:prstGeom>
        <a:solidFill>
          <a:srgbClr val="00FFFF"/>
        </a:solidFill>
        <a:ln w="158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Check In Check Out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093484" y="1303327"/>
        <a:ext cx="1449014" cy="956638"/>
      </dsp:txXfrm>
    </dsp:sp>
    <dsp:sp modelId="{3F3AA5D5-E4D2-43D3-AEB9-3A9F77DF0FB3}">
      <dsp:nvSpPr>
        <dsp:cNvPr id="0" name=""/>
        <dsp:cNvSpPr/>
      </dsp:nvSpPr>
      <dsp:spPr>
        <a:xfrm rot="2366042">
          <a:off x="4314388" y="2901440"/>
          <a:ext cx="430792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430792" y="158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19014" y="2906542"/>
        <a:ext cx="21539" cy="21539"/>
      </dsp:txXfrm>
    </dsp:sp>
    <dsp:sp modelId="{1DAA8DB6-6AC7-4900-A37D-561C4B92FC17}">
      <dsp:nvSpPr>
        <dsp:cNvPr id="0" name=""/>
        <dsp:cNvSpPr/>
      </dsp:nvSpPr>
      <dsp:spPr>
        <a:xfrm>
          <a:off x="4156704" y="2945898"/>
          <a:ext cx="2404339" cy="1306521"/>
        </a:xfrm>
        <a:prstGeom prst="ellipse">
          <a:avLst/>
        </a:prstGeom>
        <a:solidFill>
          <a:srgbClr val="FF6699"/>
        </a:solidFill>
        <a:ln w="158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Behavior Contract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508811" y="3137234"/>
        <a:ext cx="1700125" cy="923849"/>
      </dsp:txXfrm>
    </dsp:sp>
    <dsp:sp modelId="{F274BD6C-A9E9-41AE-8BA0-B1F0C2B63601}">
      <dsp:nvSpPr>
        <dsp:cNvPr id="0" name=""/>
        <dsp:cNvSpPr/>
      </dsp:nvSpPr>
      <dsp:spPr>
        <a:xfrm rot="8102938">
          <a:off x="3009769" y="2971226"/>
          <a:ext cx="452983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452983" y="158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24936" y="2975772"/>
        <a:ext cx="22649" cy="22649"/>
      </dsp:txXfrm>
    </dsp:sp>
    <dsp:sp modelId="{773F975B-91E0-49AF-A3F0-0B7063EDAEA4}">
      <dsp:nvSpPr>
        <dsp:cNvPr id="0" name=""/>
        <dsp:cNvSpPr/>
      </dsp:nvSpPr>
      <dsp:spPr>
        <a:xfrm>
          <a:off x="1185864" y="3077823"/>
          <a:ext cx="2610273" cy="1306521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Classroom Interventions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568130" y="3269159"/>
        <a:ext cx="1845741" cy="923849"/>
      </dsp:txXfrm>
    </dsp:sp>
    <dsp:sp modelId="{31FB8374-007A-4CF6-AB96-F871F6FDD8F7}">
      <dsp:nvSpPr>
        <dsp:cNvPr id="0" name=""/>
        <dsp:cNvSpPr/>
      </dsp:nvSpPr>
      <dsp:spPr>
        <a:xfrm rot="11676938">
          <a:off x="2986368" y="2154012"/>
          <a:ext cx="244335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244335" y="158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02427" y="2163775"/>
        <a:ext cx="12216" cy="12216"/>
      </dsp:txXfrm>
    </dsp:sp>
    <dsp:sp modelId="{53F3A04C-775E-43CC-BECA-1DC7AF34D48C}">
      <dsp:nvSpPr>
        <dsp:cNvPr id="0" name=""/>
        <dsp:cNvSpPr/>
      </dsp:nvSpPr>
      <dsp:spPr>
        <a:xfrm>
          <a:off x="479725" y="1178838"/>
          <a:ext cx="2666976" cy="1306521"/>
        </a:xfrm>
        <a:prstGeom prst="ellipse">
          <a:avLst/>
        </a:prstGeom>
        <a:solidFill>
          <a:srgbClr val="009900"/>
        </a:solidFill>
        <a:ln w="158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Behavioral Health Collaboration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870295" y="1370174"/>
        <a:ext cx="1885836" cy="923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FAA47C-408F-4E36-AEB4-89D725B8E23D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9D20EA-9BD5-4D54-8667-B46C2320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7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3A510-C5CD-804D-ACBA-A048281F00F3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1621">
              <a:defRPr/>
            </a:pPr>
            <a:endParaRPr lang="en-US" dirty="0" smtClean="0"/>
          </a:p>
          <a:p>
            <a:pPr defTabSz="931621">
              <a:defRPr/>
            </a:pPr>
            <a:r>
              <a:rPr lang="en-US" dirty="0" smtClean="0"/>
              <a:t>In general, SWPBS emphasizes four integrated elements: (a) </a:t>
            </a:r>
            <a:r>
              <a:rPr lang="en-US" u="sng" dirty="0" smtClean="0"/>
              <a:t>data</a:t>
            </a:r>
            <a:r>
              <a:rPr lang="en-US" dirty="0" smtClean="0"/>
              <a:t> for decision making, (b) measurable </a:t>
            </a:r>
            <a:r>
              <a:rPr lang="en-US" u="sng" dirty="0" smtClean="0"/>
              <a:t>outcomes</a:t>
            </a:r>
            <a:r>
              <a:rPr lang="en-US" dirty="0" smtClean="0"/>
              <a:t> supported and evaluated by data, (c) </a:t>
            </a:r>
            <a:r>
              <a:rPr lang="en-US" u="sng" dirty="0" smtClean="0"/>
              <a:t>practices</a:t>
            </a:r>
            <a:r>
              <a:rPr lang="en-US" dirty="0" smtClean="0"/>
              <a:t> with evidence that these outcomes are achievable, and (d) </a:t>
            </a:r>
            <a:r>
              <a:rPr lang="en-US" u="sng" dirty="0" smtClean="0"/>
              <a:t>systems</a:t>
            </a:r>
            <a:r>
              <a:rPr lang="en-US" dirty="0" smtClean="0"/>
              <a:t> that efficiently and effectively support implementation of these practices.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40464C-6971-9C47-80F2-1972EA3AFA64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 dirty="0"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5E97B5-275A-C14A-BD92-65F5BC7EBD7E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 dirty="0">
              <a:latin typeface="Calibri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68821-90C2-4856-B3F3-3DD3E6FDA0F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02E03-6E0F-5B48-AF00-382962700C4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22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20EA-9BD5-4D54-8667-B46C2320968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5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7C14DE5-1987-4513-8FE2-79D4DE55B7D2}" type="datetime1">
              <a:rPr lang="en-US" smtClean="0"/>
              <a:t>1/30/2014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17CE69-9FC2-466C-AC79-A3C45478F3A3}" type="datetime1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8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152F2-EF4F-4DD8-912D-AACA40A7962B}" type="datetime1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46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E476-6CC1-412E-8BA1-F0B1907A9CE6}" type="datetime1">
              <a:rPr lang="en-US" smtClean="0"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A836-4467-044D-809A-EDA291868E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112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B8FC-BAD8-4732-9F48-6FF1813B8D6F}" type="datetime1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8CF5-5A51-4377-8954-1A4AD269FFD1}" type="datetime1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26EE-3E8B-488B-B746-FF3AAC455F13}" type="datetime1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1C9E-1229-41E2-91F6-5F4AF3AF71DE}" type="datetime1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E762-5A5A-4D17-AED5-EB233B57940A}" type="datetime1">
              <a:rPr lang="en-US" smtClean="0"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6564-CA68-4F56-BD43-4A85A435E027}" type="datetime1">
              <a:rPr lang="en-US" smtClean="0"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1E0C-14FB-424F-84D3-65584864A1D3}" type="datetime1">
              <a:rPr lang="en-US" smtClean="0"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1EFBFC-ED10-481D-8A05-F0AE067B49BE}" type="datetime1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21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7134-52C8-4180-ACDD-A54C8A6D830D}" type="datetime1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371E-1663-4ED6-BCAE-BEE698F65446}" type="datetime1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BAC8-62CC-46A3-897B-198149803B49}" type="datetime1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2F6B-91B1-4A5C-B2A3-03CBCD5D507A}" type="datetime1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FCBB12-9F3B-47E6-85B8-0ECA819B062A}" type="datetime1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5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73562-81F2-41A9-948B-7E236EA2FCB0}" type="datetime1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4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581E0-8627-489D-AC82-BAEA87B670C3}" type="datetime1">
              <a:rPr lang="en-US" smtClean="0"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8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D791BB-3841-4DD8-815A-86C545C3291E}" type="datetime1">
              <a:rPr lang="en-US" smtClean="0"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4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B930E-7008-4915-9730-62735FE3A5AA}" type="datetime1">
              <a:rPr lang="en-US" smtClean="0"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8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1AB508-3976-408A-AB62-A798D66E6F38}" type="datetime1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98508-EE18-47CE-AA54-9F2E874BA9A6}" type="datetime1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7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B9F33B83-01EC-4DBC-82ED-F0D67764E16F}" type="datetime1">
              <a:rPr lang="en-US" smtClean="0"/>
              <a:t>1/30/2014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9F33B83-01EC-4DBC-82ED-F0D67764E16F}" type="datetime1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284CE0-F3DC-42A5-ADC8-19A1CD2EAF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825" y="2895600"/>
            <a:ext cx="7772400" cy="14478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Tier 2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Secondary Prevention/Supports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Training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8600"/>
            <a:ext cx="6400800" cy="1219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Positive Behavior Interventions &amp; Supports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Color E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608782"/>
            <a:ext cx="10604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8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077200" cy="47207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Reach fidelity of Tier 1 implementation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Identify data collection methods for Tier 2 interventions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Identify what targeted supports systems need to be developed within the school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Continue to monitor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&amp;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evaluate school-wide progress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Identify students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 need of additional supports based on Tier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1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data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Identify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and implement targeted supports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Develop simple &amp; short ways to monitor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&amp; evaluate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progress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Involve behavioral health agencies, as appropriate</a:t>
            </a:r>
          </a:p>
          <a:p>
            <a:pPr marL="514350" indent="-514350">
              <a:buFont typeface="Calibri" charset="0"/>
              <a:buAutoNum type="arabicPeriod"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97970"/>
          </a:xfrm>
        </p:spPr>
        <p:txBody>
          <a:bodyPr/>
          <a:lstStyle/>
          <a:p>
            <a:r>
              <a:rPr lang="en-US" dirty="0" smtClean="0"/>
              <a:t>Tier 2</a:t>
            </a:r>
            <a:endParaRPr lang="en-US" dirty="0"/>
          </a:p>
        </p:txBody>
      </p:sp>
      <p:graphicFrame>
        <p:nvGraphicFramePr>
          <p:cNvPr id="7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182421"/>
              </p:ext>
            </p:extLst>
          </p:nvPr>
        </p:nvGraphicFramePr>
        <p:xfrm>
          <a:off x="7391400" y="4648200"/>
          <a:ext cx="1295400" cy="1905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Drawing" r:id="rId3" imgW="1295358" imgH="4409518" progId="">
                  <p:embed/>
                </p:oleObj>
              </mc:Choice>
              <mc:Fallback>
                <p:oleObj name="Drawing" r:id="rId3" imgW="1295358" imgH="44095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648200"/>
                        <a:ext cx="1295400" cy="1905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02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514600"/>
            <a:ext cx="8042276" cy="4171398"/>
          </a:xfrm>
        </p:spPr>
        <p:txBody>
          <a:bodyPr>
            <a:normAutofit/>
          </a:bodyPr>
          <a:lstStyle/>
          <a:p>
            <a:r>
              <a:rPr lang="en-US" dirty="0" smtClean="0"/>
              <a:t>Staff recognize need </a:t>
            </a:r>
            <a:r>
              <a:rPr lang="en-US" dirty="0"/>
              <a:t>for implementation of </a:t>
            </a:r>
            <a:r>
              <a:rPr lang="en-US" dirty="0" smtClean="0"/>
              <a:t>tier 2 system.</a:t>
            </a:r>
            <a:endParaRPr lang="en-US" dirty="0"/>
          </a:p>
          <a:p>
            <a:r>
              <a:rPr lang="en-US" dirty="0" smtClean="0"/>
              <a:t>Administrative support.</a:t>
            </a:r>
            <a:endParaRPr lang="en-US" dirty="0"/>
          </a:p>
          <a:p>
            <a:r>
              <a:rPr lang="en-US" dirty="0" smtClean="0"/>
              <a:t>Time </a:t>
            </a:r>
            <a:r>
              <a:rPr lang="en-US" dirty="0"/>
              <a:t>&amp; money </a:t>
            </a:r>
            <a:r>
              <a:rPr lang="en-US" dirty="0" smtClean="0"/>
              <a:t>allocated.</a:t>
            </a:r>
            <a:endParaRPr lang="en-US" dirty="0"/>
          </a:p>
          <a:p>
            <a:r>
              <a:rPr lang="en-US" dirty="0" smtClean="0"/>
              <a:t>No </a:t>
            </a:r>
            <a:r>
              <a:rPr lang="en-US" dirty="0"/>
              <a:t>major changes in school </a:t>
            </a:r>
            <a:r>
              <a:rPr lang="en-US" dirty="0" smtClean="0"/>
              <a:t>climate:</a:t>
            </a:r>
          </a:p>
          <a:p>
            <a:pPr lvl="1"/>
            <a:r>
              <a:rPr lang="en-US" dirty="0" smtClean="0"/>
              <a:t>Ex.  </a:t>
            </a:r>
            <a:r>
              <a:rPr lang="en-US" dirty="0"/>
              <a:t>teacher strikes, administrative turnover, </a:t>
            </a:r>
            <a:r>
              <a:rPr lang="en-US" dirty="0" smtClean="0"/>
              <a:t>major changes </a:t>
            </a:r>
            <a:r>
              <a:rPr lang="en-US" dirty="0"/>
              <a:t>in funding</a:t>
            </a:r>
          </a:p>
          <a:p>
            <a:r>
              <a:rPr lang="en-US" dirty="0" smtClean="0"/>
              <a:t>Tier 2  </a:t>
            </a:r>
            <a:r>
              <a:rPr lang="en-US" dirty="0"/>
              <a:t>implementation a top </a:t>
            </a:r>
            <a:r>
              <a:rPr lang="en-US" dirty="0" smtClean="0"/>
              <a:t>priority by grade level teams.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2260"/>
            <a:ext cx="8042276" cy="883210"/>
          </a:xfrm>
        </p:spPr>
        <p:txBody>
          <a:bodyPr/>
          <a:lstStyle/>
          <a:p>
            <a:r>
              <a:rPr lang="en-US" sz="3600" dirty="0" smtClean="0"/>
              <a:t>Tier 2 Intervention Readiness</a:t>
            </a:r>
            <a:endParaRPr lang="en-US" sz="3600" dirty="0"/>
          </a:p>
        </p:txBody>
      </p:sp>
      <p:sp>
        <p:nvSpPr>
          <p:cNvPr id="4" name="5-Point Star 3"/>
          <p:cNvSpPr/>
          <p:nvPr/>
        </p:nvSpPr>
        <p:spPr>
          <a:xfrm>
            <a:off x="597513" y="336507"/>
            <a:ext cx="822960" cy="822960"/>
          </a:xfrm>
          <a:prstGeom prst="star5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75900" y="22757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Understand interaction between behavior and the teaching environment</a:t>
            </a:r>
          </a:p>
          <a:p>
            <a:pPr lvl="2">
              <a:lnSpc>
                <a:spcPct val="90000"/>
              </a:lnSpc>
            </a:pP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Behavior is functionally related to the teaching environment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Build Positive Behavior Support Plans that </a:t>
            </a:r>
            <a:r>
              <a:rPr lang="en-US" sz="28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teach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 pro-social </a:t>
            </a:r>
            <a:r>
              <a:rPr lang="ja-JP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replacement</a:t>
            </a:r>
            <a:r>
              <a:rPr lang="ja-JP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 behaviors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Create environments to support the use of pro-social behaviors (</a:t>
            </a: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practice, practice, practice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School-wide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Classroom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Small Group / Individual 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Tier 2 Supports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182421"/>
              </p:ext>
            </p:extLst>
          </p:nvPr>
        </p:nvGraphicFramePr>
        <p:xfrm>
          <a:off x="7391400" y="4648200"/>
          <a:ext cx="1295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rawing" r:id="rId3" imgW="1295358" imgH="4409518" progId="">
                  <p:embed/>
                </p:oleObj>
              </mc:Choice>
              <mc:Fallback>
                <p:oleObj name="Drawing" r:id="rId3" imgW="1295358" imgH="4409518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648200"/>
                        <a:ext cx="1295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892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val 2"/>
          <p:cNvSpPr>
            <a:spLocks noChangeArrowheads="1"/>
          </p:cNvSpPr>
          <p:nvPr/>
        </p:nvSpPr>
        <p:spPr bwMode="auto">
          <a:xfrm>
            <a:off x="3352800" y="3292475"/>
            <a:ext cx="2362200" cy="2209800"/>
          </a:xfrm>
          <a:prstGeom prst="ellipse">
            <a:avLst/>
          </a:prstGeom>
          <a:noFill/>
          <a:ln w="635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Calibri" charset="0"/>
            </a:endParaRPr>
          </a:p>
        </p:txBody>
      </p:sp>
      <p:sp>
        <p:nvSpPr>
          <p:cNvPr id="21506" name="Oval 3"/>
          <p:cNvSpPr>
            <a:spLocks noChangeArrowheads="1"/>
          </p:cNvSpPr>
          <p:nvPr/>
        </p:nvSpPr>
        <p:spPr bwMode="auto">
          <a:xfrm>
            <a:off x="4038600" y="2149475"/>
            <a:ext cx="2286000" cy="2209800"/>
          </a:xfrm>
          <a:prstGeom prst="ellipse">
            <a:avLst/>
          </a:prstGeom>
          <a:noFill/>
          <a:ln w="6350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2438400" y="1371600"/>
            <a:ext cx="4267200" cy="4511675"/>
          </a:xfrm>
          <a:prstGeom prst="ellipse">
            <a:avLst/>
          </a:prstGeom>
          <a:noFill/>
          <a:ln w="635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1508" name="Oval 5"/>
          <p:cNvSpPr>
            <a:spLocks noChangeArrowheads="1"/>
          </p:cNvSpPr>
          <p:nvPr/>
        </p:nvSpPr>
        <p:spPr bwMode="auto">
          <a:xfrm>
            <a:off x="2743200" y="2149475"/>
            <a:ext cx="2209800" cy="2209800"/>
          </a:xfrm>
          <a:prstGeom prst="ellipse">
            <a:avLst/>
          </a:prstGeom>
          <a:noFill/>
          <a:ln w="63500">
            <a:solidFill>
              <a:srgbClr val="00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 rot="-3258865">
            <a:off x="2684462" y="2889251"/>
            <a:ext cx="164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SYSTEMS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3787847" y="4387237"/>
            <a:ext cx="170966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PRACTICES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 rot="2905354">
            <a:off x="4987925" y="2822575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DATA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 rot="2637226">
            <a:off x="531099" y="4869081"/>
            <a:ext cx="14936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charset="0"/>
              </a:rPr>
              <a:t>Supporting</a:t>
            </a:r>
          </a:p>
          <a:p>
            <a:pPr algn="ctr"/>
            <a:r>
              <a:rPr lang="en-US" sz="1800" dirty="0">
                <a:latin typeface="Calibri" charset="0"/>
              </a:rPr>
              <a:t>Staff Behavior</a:t>
            </a:r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 rot="1864637">
            <a:off x="6104770" y="885937"/>
            <a:ext cx="2917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>
                <a:latin typeface="Calibri" charset="0"/>
              </a:rPr>
              <a:t>Supporting Decision</a:t>
            </a:r>
            <a:endParaRPr lang="en-US" sz="1800" dirty="0">
              <a:latin typeface="Calibri" charset="0"/>
            </a:endParaRPr>
          </a:p>
          <a:p>
            <a:pPr algn="ctr"/>
            <a:r>
              <a:rPr lang="en-US" sz="1800" dirty="0">
                <a:latin typeface="Calibri" charset="0"/>
              </a:rPr>
              <a:t>Making</a:t>
            </a: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 rot="20229460">
            <a:off x="6800792" y="5370831"/>
            <a:ext cx="18041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charset="0"/>
              </a:rPr>
              <a:t>Supporting</a:t>
            </a:r>
          </a:p>
          <a:p>
            <a:pPr algn="ctr"/>
            <a:r>
              <a:rPr lang="en-US" sz="1800" dirty="0">
                <a:latin typeface="Calibri" charset="0"/>
              </a:rPr>
              <a:t>Student Behavior</a:t>
            </a:r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3352800" y="1600200"/>
            <a:ext cx="2520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Calibri" charset="0"/>
              </a:rPr>
              <a:t>Student Outcomes</a:t>
            </a:r>
            <a:endParaRPr lang="en-US" dirty="0">
              <a:latin typeface="Calibri" charset="0"/>
            </a:endParaRPr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2606267" y="228600"/>
            <a:ext cx="40838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u="sng" dirty="0" smtClean="0">
                <a:latin typeface="Calibri" charset="0"/>
              </a:rPr>
              <a:t>Goal: Social </a:t>
            </a:r>
            <a:r>
              <a:rPr lang="en-US" u="sng" dirty="0">
                <a:latin typeface="Calibri" charset="0"/>
              </a:rPr>
              <a:t>Competence &amp;</a:t>
            </a:r>
          </a:p>
          <a:p>
            <a:pPr algn="ctr"/>
            <a:r>
              <a:rPr lang="en-US" u="sng" dirty="0">
                <a:latin typeface="Calibri" charset="0"/>
              </a:rPr>
              <a:t>Academic </a:t>
            </a:r>
            <a:r>
              <a:rPr lang="en-US" u="sng" dirty="0" smtClean="0">
                <a:latin typeface="Calibri" charset="0"/>
              </a:rPr>
              <a:t>Achievement (Tier 2)</a:t>
            </a:r>
            <a:endParaRPr lang="en-US" u="sng" dirty="0">
              <a:latin typeface="Calibri" charset="0"/>
            </a:endParaRPr>
          </a:p>
        </p:txBody>
      </p:sp>
      <p:sp>
        <p:nvSpPr>
          <p:cNvPr id="2" name="Left Arrow Callout 1"/>
          <p:cNvSpPr/>
          <p:nvPr/>
        </p:nvSpPr>
        <p:spPr>
          <a:xfrm>
            <a:off x="6099639" y="2005873"/>
            <a:ext cx="2532507" cy="2838563"/>
          </a:xfrm>
          <a:prstGeom prst="leftArrowCallout">
            <a:avLst/>
          </a:prstGeom>
          <a:solidFill>
            <a:srgbClr val="DF97C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ODR, intervention, counseling , suspension, detention, BH treatment, attendance, replacement behavior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ight Arrow Callout 2"/>
          <p:cNvSpPr/>
          <p:nvPr/>
        </p:nvSpPr>
        <p:spPr>
          <a:xfrm>
            <a:off x="401016" y="1896929"/>
            <a:ext cx="2756985" cy="2553695"/>
          </a:xfrm>
          <a:prstGeom prst="rightArrowCallout">
            <a:avLst>
              <a:gd name="adj1" fmla="val 25000"/>
              <a:gd name="adj2" fmla="val 24475"/>
              <a:gd name="adj3" fmla="val 25000"/>
              <a:gd name="adj4" fmla="val 64977"/>
            </a:avLst>
          </a:prstGeom>
          <a:solidFill>
            <a:srgbClr val="46C9C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Classroom, school-wide, parent communication, behavioral health &amp; school district collaboration</a:t>
            </a:r>
            <a:endParaRPr lang="en-US" dirty="0"/>
          </a:p>
        </p:txBody>
      </p:sp>
      <p:sp>
        <p:nvSpPr>
          <p:cNvPr id="4" name="Up Arrow Callout 3"/>
          <p:cNvSpPr/>
          <p:nvPr/>
        </p:nvSpPr>
        <p:spPr>
          <a:xfrm>
            <a:off x="2071916" y="5014736"/>
            <a:ext cx="4633684" cy="1843264"/>
          </a:xfrm>
          <a:prstGeom prst="upArrowCallout">
            <a:avLst/>
          </a:prstGeom>
          <a:solidFill>
            <a:srgbClr val="83AD3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Classroom management, CICO, small groups with counselor/BH, Tier 2 FBA/BSP, organizational skills, behavioral health collaboration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8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209800"/>
            <a:ext cx="8042276" cy="436173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Are classroom universals in place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Has the student been identified for classroom support?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Are classroom problem solving strategies in place (ex. Child Study Teams)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Has the student not responded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to classroom / informal supports 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Has the  </a:t>
            </a:r>
            <a:r>
              <a:rPr lang="en-US" dirty="0">
                <a:latin typeface="Calibri" charset="0"/>
                <a:ea typeface="ＭＳ Ｐゴシック" charset="0"/>
              </a:rPr>
              <a:t>problem </a:t>
            </a:r>
            <a:r>
              <a:rPr lang="en-US" dirty="0" smtClean="0">
                <a:latin typeface="Calibri" charset="0"/>
                <a:ea typeface="ＭＳ Ｐゴシック" charset="0"/>
              </a:rPr>
              <a:t>implemented a solving </a:t>
            </a:r>
            <a:r>
              <a:rPr lang="en-US" dirty="0">
                <a:latin typeface="Calibri" charset="0"/>
                <a:ea typeface="ＭＳ Ｐゴシック" charset="0"/>
              </a:rPr>
              <a:t>plan 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Has the classroom maintained progress monitoring data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Consider </a:t>
            </a:r>
            <a:r>
              <a:rPr lang="en-US" dirty="0"/>
              <a:t>for Tier 2 </a:t>
            </a:r>
            <a:r>
              <a:rPr lang="en-US" dirty="0" smtClean="0"/>
              <a:t>supports.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Based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on function of problem behavior and response to classroom supports, match student to Tier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2intervention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Steps Prior to Tier 2 Supports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7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Tier 2 intervention action steps to determine:</a:t>
            </a:r>
          </a:p>
          <a:p>
            <a:pPr lvl="1"/>
            <a:r>
              <a:rPr lang="en-US" dirty="0" smtClean="0"/>
              <a:t>What Tier 2 supports are in place</a:t>
            </a:r>
          </a:p>
          <a:p>
            <a:pPr lvl="1"/>
            <a:r>
              <a:rPr lang="en-US" dirty="0" smtClean="0"/>
              <a:t>Professional development needs</a:t>
            </a:r>
          </a:p>
          <a:p>
            <a:pPr lvl="1"/>
            <a:r>
              <a:rPr lang="en-US" dirty="0" smtClean="0"/>
              <a:t>Internal and external support needs</a:t>
            </a:r>
          </a:p>
          <a:p>
            <a:pPr lvl="1"/>
            <a:r>
              <a:rPr lang="en-US" dirty="0" smtClean="0"/>
              <a:t>Data collection needs for data based decision-making.</a:t>
            </a:r>
          </a:p>
          <a:p>
            <a:pPr lvl="1"/>
            <a:r>
              <a:rPr lang="en-US" dirty="0" smtClean="0"/>
              <a:t>Staffing needs</a:t>
            </a:r>
          </a:p>
          <a:p>
            <a:r>
              <a:rPr lang="en-US" dirty="0" smtClean="0"/>
              <a:t>Parent training/support needed</a:t>
            </a:r>
          </a:p>
          <a:p>
            <a:r>
              <a:rPr lang="en-US" dirty="0" smtClean="0"/>
              <a:t>Behavioral Health MOA and referral process needs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Infrastructure Review/ Development</a:t>
            </a:r>
            <a:endParaRPr lang="en-US" dirty="0"/>
          </a:p>
        </p:txBody>
      </p:sp>
      <p:pic>
        <p:nvPicPr>
          <p:cNvPr id="8194" name="Picture 2" descr="C:\Users\sjfishel\AppData\Local\Microsoft\Windows\Temporary Internet Files\Content.IE5\TMQCMO6U\MC90043524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483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79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92023"/>
          </a:xfrm>
        </p:spPr>
        <p:txBody>
          <a:bodyPr/>
          <a:lstStyle/>
          <a:p>
            <a:r>
              <a:rPr lang="en-US" dirty="0" smtClean="0"/>
              <a:t>Critical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7515" y="1828800"/>
            <a:ext cx="4072240" cy="46807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Intervention is continuously </a:t>
            </a:r>
            <a:r>
              <a:rPr lang="en-US" dirty="0" smtClean="0"/>
              <a:t>available across staff.</a:t>
            </a:r>
          </a:p>
          <a:p>
            <a:r>
              <a:rPr lang="en-US" dirty="0" smtClean="0"/>
              <a:t>Positive interactions built into system of evaluation.</a:t>
            </a:r>
          </a:p>
          <a:p>
            <a:r>
              <a:rPr lang="en-US" dirty="0" smtClean="0"/>
              <a:t>Proactive intervention to prevent problems from occurring.</a:t>
            </a:r>
            <a:endParaRPr lang="en-US" dirty="0"/>
          </a:p>
          <a:p>
            <a:r>
              <a:rPr lang="en-US" dirty="0" smtClean="0"/>
              <a:t>Rapid </a:t>
            </a:r>
            <a:r>
              <a:rPr lang="en-US" dirty="0"/>
              <a:t>access </a:t>
            </a:r>
            <a:r>
              <a:rPr lang="en-US" dirty="0" smtClean="0"/>
              <a:t>for identified student interventions </a:t>
            </a:r>
            <a:r>
              <a:rPr lang="en-US" dirty="0"/>
              <a:t>(less than a week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Very </a:t>
            </a:r>
            <a:r>
              <a:rPr lang="en-US" dirty="0"/>
              <a:t>low effort by </a:t>
            </a:r>
            <a:r>
              <a:rPr lang="en-US" dirty="0" smtClean="0"/>
              <a:t>teachers.</a:t>
            </a:r>
            <a:endParaRPr lang="en-US" dirty="0"/>
          </a:p>
          <a:p>
            <a:r>
              <a:rPr lang="en-US" dirty="0" smtClean="0"/>
              <a:t>Positive </a:t>
            </a:r>
            <a:r>
              <a:rPr lang="en-US" dirty="0"/>
              <a:t>System of </a:t>
            </a:r>
            <a:r>
              <a:rPr lang="en-US" dirty="0" smtClean="0"/>
              <a:t>Support.</a:t>
            </a:r>
            <a:endParaRPr lang="en-US" dirty="0"/>
          </a:p>
          <a:p>
            <a:r>
              <a:rPr lang="en-US" dirty="0" smtClean="0"/>
              <a:t>Students </a:t>
            </a:r>
            <a:r>
              <a:rPr lang="en-US" dirty="0"/>
              <a:t>agree to </a:t>
            </a:r>
            <a:r>
              <a:rPr lang="en-US" dirty="0" smtClean="0"/>
              <a:t>participate.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724400" y="2438400"/>
            <a:ext cx="4156997" cy="41148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Implemented </a:t>
            </a:r>
            <a:r>
              <a:rPr lang="en-US" dirty="0"/>
              <a:t>by all </a:t>
            </a:r>
            <a:r>
              <a:rPr lang="en-US" dirty="0" smtClean="0"/>
              <a:t>staff </a:t>
            </a:r>
            <a:r>
              <a:rPr lang="en-US" dirty="0"/>
              <a:t>in </a:t>
            </a:r>
            <a:r>
              <a:rPr lang="en-US" dirty="0" smtClean="0"/>
              <a:t>the school (teacher through librarian).</a:t>
            </a:r>
            <a:endParaRPr lang="en-US" dirty="0"/>
          </a:p>
          <a:p>
            <a:r>
              <a:rPr lang="en-US" dirty="0" smtClean="0"/>
              <a:t>Flexible </a:t>
            </a:r>
            <a:r>
              <a:rPr lang="en-US" dirty="0"/>
              <a:t>intervention based on </a:t>
            </a:r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Brief Functional </a:t>
            </a:r>
            <a:r>
              <a:rPr lang="en-US" dirty="0"/>
              <a:t>Assessment</a:t>
            </a:r>
          </a:p>
          <a:p>
            <a:r>
              <a:rPr lang="en-US" dirty="0" smtClean="0"/>
              <a:t>Continuous </a:t>
            </a:r>
            <a:r>
              <a:rPr lang="en-US" dirty="0"/>
              <a:t>monitoring for decision-</a:t>
            </a:r>
            <a:r>
              <a:rPr lang="en-US" dirty="0" smtClean="0"/>
              <a:t>making.</a:t>
            </a:r>
          </a:p>
          <a:p>
            <a:pPr lvl="1"/>
            <a:r>
              <a:rPr lang="en-US" dirty="0" smtClean="0"/>
              <a:t>Tier 2 teams</a:t>
            </a:r>
            <a:endParaRPr lang="en-US" dirty="0"/>
          </a:p>
          <a:p>
            <a:r>
              <a:rPr lang="en-US" dirty="0"/>
              <a:t>Transition to self-</a:t>
            </a:r>
            <a:r>
              <a:rPr lang="en-US" dirty="0" smtClean="0"/>
              <a:t>management.</a:t>
            </a:r>
            <a:endParaRPr lang="en-US" dirty="0"/>
          </a:p>
          <a:p>
            <a:r>
              <a:rPr lang="en-US" dirty="0" smtClean="0"/>
              <a:t>Student NOT teacher driven targeted interventions.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440945" y="423483"/>
            <a:ext cx="822960" cy="822960"/>
          </a:xfrm>
          <a:prstGeom prst="star5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039099"/>
          </a:xfrm>
        </p:spPr>
        <p:txBody>
          <a:bodyPr/>
          <a:lstStyle/>
          <a:p>
            <a:r>
              <a:rPr lang="en-US" dirty="0" smtClean="0"/>
              <a:t>Challenges to Consider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212032"/>
            <a:ext cx="2378923" cy="352822"/>
          </a:xfrm>
        </p:spPr>
        <p:txBody>
          <a:bodyPr>
            <a:noAutofit/>
          </a:bodyPr>
          <a:lstStyle/>
          <a:p>
            <a:r>
              <a:rPr lang="en-US" dirty="0" smtClean="0"/>
              <a:t>Teacher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819400"/>
            <a:ext cx="2363725" cy="2506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Train teachers to assist student to evaluate and record</a:t>
            </a:r>
          </a:p>
          <a:p>
            <a:pPr marL="0" indent="0">
              <a:buNone/>
            </a:pPr>
            <a:r>
              <a:rPr lang="en-US" dirty="0" smtClean="0"/>
              <a:t>Training/reminders to students</a:t>
            </a:r>
          </a:p>
          <a:p>
            <a:pPr marL="0" indent="0">
              <a:buNone/>
            </a:pPr>
            <a:r>
              <a:rPr lang="en-US" dirty="0" smtClean="0"/>
              <a:t>Data collection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8400" y="2212031"/>
            <a:ext cx="2117766" cy="461665"/>
          </a:xfrm>
        </p:spPr>
        <p:txBody>
          <a:bodyPr/>
          <a:lstStyle/>
          <a:p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2819400"/>
            <a:ext cx="2364722" cy="3048415"/>
          </a:xfrm>
        </p:spPr>
        <p:txBody>
          <a:bodyPr numCol="1"/>
          <a:lstStyle/>
          <a:p>
            <a:pPr marL="0" indent="0">
              <a:buNone/>
            </a:pPr>
            <a:r>
              <a:rPr lang="en-US" dirty="0" smtClean="0"/>
              <a:t>Provide training to students to understand and implement plan consistently.</a:t>
            </a:r>
          </a:p>
          <a:p>
            <a:pPr marL="0" indent="0">
              <a:buNone/>
            </a:pPr>
            <a:r>
              <a:rPr lang="en-US" dirty="0" smtClean="0"/>
              <a:t>Teach responsible for implementation &amp; parent communication.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743200"/>
            <a:ext cx="29634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Notification and support from parents for student participation.</a:t>
            </a:r>
          </a:p>
          <a:p>
            <a:pPr defTabSz="457200"/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defTabSz="457200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Parent role in training student to take responsibility for program.</a:t>
            </a:r>
          </a:p>
          <a:p>
            <a:pPr defTabSz="457200"/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defTabSz="457200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Parent involvement (daily point sheets,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etc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).</a:t>
            </a:r>
          </a:p>
          <a:p>
            <a:pPr defTabSz="457200"/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defTabSz="457200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How else can parents be involved?</a:t>
            </a:r>
          </a:p>
          <a:p>
            <a:pPr marL="285750" indent="-285750" defTabSz="457200"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2212032"/>
            <a:ext cx="208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srgbClr val="2B142D">
                    <a:lumMod val="50000"/>
                    <a:lumOff val="50000"/>
                  </a:srgbClr>
                </a:solidFill>
              </a:rPr>
              <a:t>Parents</a:t>
            </a:r>
            <a:endParaRPr lang="en-US" sz="2400" dirty="0">
              <a:solidFill>
                <a:srgbClr val="2B14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82236" y="307991"/>
            <a:ext cx="914400" cy="91440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750603"/>
              </p:ext>
            </p:extLst>
          </p:nvPr>
        </p:nvGraphicFramePr>
        <p:xfrm>
          <a:off x="871538" y="2133600"/>
          <a:ext cx="7408862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2425"/>
            <a:ext cx="31242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What are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Tier 2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Interventions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4572000" y="685800"/>
            <a:ext cx="3352800" cy="1452372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Skills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Bullying prevention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Anger management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04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" y="2714625"/>
            <a:ext cx="2438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/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Targeted Social Skills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09875" y="990600"/>
            <a:ext cx="6096000" cy="520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defTabSz="4572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</a:rPr>
              <a:t>Developing Friendship Skills.</a:t>
            </a:r>
          </a:p>
          <a:p>
            <a:pPr marL="457200" indent="-457200" defTabSz="4572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</a:rPr>
              <a:t>Enhancing 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</a:rPr>
              <a:t>Emotional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</a:rPr>
              <a:t>Literacy</a:t>
            </a:r>
          </a:p>
          <a:p>
            <a:pPr marL="457200" indent="-457200" defTabSz="4572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</a:rPr>
              <a:t>Identifying 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</a:rPr>
              <a:t>Feelings in Self and Others</a:t>
            </a:r>
          </a:p>
          <a:p>
            <a:pPr marL="457200" indent="-457200" defTabSz="4572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</a:rPr>
              <a:t>Controlling 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</a:rPr>
              <a:t>Anger and Impulse.</a:t>
            </a:r>
          </a:p>
          <a:p>
            <a:pPr marL="457200" indent="-457200" defTabSz="4572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</a:rPr>
              <a:t>Developing 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</a:rPr>
              <a:t>Problem Solving Skills</a:t>
            </a:r>
          </a:p>
        </p:txBody>
      </p:sp>
      <p:pic>
        <p:nvPicPr>
          <p:cNvPr id="9219" name="Picture 3" descr="C:\Users\sjfishel\AppData\Local\Microsoft\Windows\Temporary Internet Files\Content.IE5\IQSD5G2V\MP90026268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53705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Have an understanding of  the interconnectedness between Tier 1 &amp; Tier 2 implementation</a:t>
            </a:r>
          </a:p>
          <a:p>
            <a:endParaRPr lang="en-US" dirty="0" smtClean="0"/>
          </a:p>
          <a:p>
            <a:r>
              <a:rPr lang="en-US" dirty="0" smtClean="0"/>
              <a:t>Have an understanding of the readiness criteria for Tier 2 </a:t>
            </a:r>
          </a:p>
          <a:p>
            <a:endParaRPr lang="en-US" dirty="0" smtClean="0"/>
          </a:p>
          <a:p>
            <a:r>
              <a:rPr lang="en-US" dirty="0"/>
              <a:t>Have an understanding of the </a:t>
            </a:r>
            <a:r>
              <a:rPr lang="en-US" dirty="0" smtClean="0"/>
              <a:t>systems development for the implementation of Tier 2</a:t>
            </a:r>
          </a:p>
          <a:p>
            <a:endParaRPr lang="en-US" dirty="0" smtClean="0"/>
          </a:p>
          <a:p>
            <a:r>
              <a:rPr lang="en-US" dirty="0"/>
              <a:t>Have an understanding of </a:t>
            </a:r>
            <a:r>
              <a:rPr lang="en-US" dirty="0" smtClean="0"/>
              <a:t>how to Evaluate the effectiveness of Tier 2 interventions</a:t>
            </a:r>
          </a:p>
          <a:p>
            <a:r>
              <a:rPr lang="en-US" dirty="0" smtClean="0"/>
              <a:t>Gain insight into tier 3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will: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Why do Tier 2 interventions work?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Improve structure:</a:t>
            </a:r>
          </a:p>
          <a:p>
            <a:pPr lvl="1"/>
            <a:r>
              <a:rPr lang="en-US" dirty="0" smtClean="0"/>
              <a:t>Provide prompts throughout day.</a:t>
            </a:r>
          </a:p>
          <a:p>
            <a:pPr lvl="1"/>
            <a:r>
              <a:rPr lang="en-US" dirty="0" smtClean="0"/>
              <a:t>Built in rapport with at least 1 adult.</a:t>
            </a:r>
          </a:p>
          <a:p>
            <a:pPr lvl="1"/>
            <a:r>
              <a:rPr lang="en-US" dirty="0" smtClean="0"/>
              <a:t>Student chooses to participate (increases ownership).</a:t>
            </a:r>
          </a:p>
          <a:p>
            <a:pPr lvl="1"/>
            <a:r>
              <a:rPr lang="en-US" dirty="0" smtClean="0"/>
              <a:t>Parent support/involvement.</a:t>
            </a:r>
          </a:p>
          <a:p>
            <a:pPr lvl="1"/>
            <a:r>
              <a:rPr lang="en-US" dirty="0" smtClean="0"/>
              <a:t>Student is “set up” for success.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Increased feedback:</a:t>
            </a:r>
          </a:p>
          <a:p>
            <a:pPr lvl="1"/>
            <a:r>
              <a:rPr lang="en-US" dirty="0"/>
              <a:t>Feedback occurs often, from many adults, across settings.</a:t>
            </a:r>
          </a:p>
          <a:p>
            <a:pPr lvl="1"/>
            <a:r>
              <a:rPr lang="en-US" dirty="0"/>
              <a:t>Feedback tied to student behavior.</a:t>
            </a:r>
          </a:p>
          <a:p>
            <a:pPr lvl="1"/>
            <a:r>
              <a:rPr lang="en-US" dirty="0"/>
              <a:t>Feedback is structured, non-judgmental and linked to targeted skills.</a:t>
            </a:r>
          </a:p>
          <a:p>
            <a:pPr lvl="1"/>
            <a:r>
              <a:rPr lang="en-US" dirty="0"/>
              <a:t>Feedback is immediate (less chance of missing something)</a:t>
            </a:r>
          </a:p>
          <a:p>
            <a:r>
              <a:rPr lang="en-US" dirty="0"/>
              <a:t>Evolve to self-management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involved with Tier 2?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2" descr="C:\Documents and Settings\tcampbel\Local Settings\Temporary Internet Files\Content.IE5\84R9AZ9Q\MC91021705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29200"/>
            <a:ext cx="518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600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2 Support Team Members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Variety of personnel</a:t>
            </a:r>
          </a:p>
          <a:p>
            <a:pPr lvl="1"/>
            <a:r>
              <a:rPr lang="en-US" dirty="0" smtClean="0"/>
              <a:t>Administrator</a:t>
            </a:r>
          </a:p>
          <a:p>
            <a:pPr lvl="1"/>
            <a:r>
              <a:rPr lang="en-US" dirty="0" smtClean="0"/>
              <a:t>Counselor</a:t>
            </a:r>
          </a:p>
          <a:p>
            <a:pPr lvl="1"/>
            <a:r>
              <a:rPr lang="en-US" dirty="0" smtClean="0"/>
              <a:t>Behavioral health staff</a:t>
            </a:r>
          </a:p>
          <a:p>
            <a:pPr lvl="1"/>
            <a:r>
              <a:rPr lang="en-US" dirty="0" smtClean="0"/>
              <a:t>Parent</a:t>
            </a:r>
          </a:p>
          <a:p>
            <a:pPr lvl="1"/>
            <a:r>
              <a:rPr lang="en-US" dirty="0" smtClean="0"/>
              <a:t>Reading teacher</a:t>
            </a:r>
          </a:p>
          <a:p>
            <a:pPr lvl="1"/>
            <a:r>
              <a:rPr lang="en-US" dirty="0" smtClean="0"/>
              <a:t>Special education</a:t>
            </a:r>
          </a:p>
          <a:p>
            <a:pPr lvl="1"/>
            <a:r>
              <a:rPr lang="en-US" dirty="0" smtClean="0"/>
              <a:t>Individual with behavioral/FBA expertise</a:t>
            </a:r>
          </a:p>
          <a:p>
            <a:pPr lvl="1"/>
            <a:r>
              <a:rPr lang="en-US" dirty="0" smtClean="0"/>
              <a:t>Targeted intervention </a:t>
            </a:r>
            <a:r>
              <a:rPr lang="en-US" dirty="0" err="1" smtClean="0"/>
              <a:t>coor</a:t>
            </a:r>
            <a:r>
              <a:rPr lang="en-US" dirty="0" smtClean="0"/>
              <a:t>./coach (check-in checkout person)</a:t>
            </a:r>
            <a:endParaRPr lang="en-US" dirty="0"/>
          </a:p>
        </p:txBody>
      </p:sp>
      <p:pic>
        <p:nvPicPr>
          <p:cNvPr id="18434" name="Picture 2" descr="C:\Users\sjfishel\AppData\Local\Microsoft\Windows\Temporary Internet Files\Content.IE5\Z67XBHH6\MC9000708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2166796" cy="212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7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2 Team Responsibilities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 role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Continue to build process</a:t>
            </a:r>
          </a:p>
          <a:p>
            <a:r>
              <a:rPr lang="en-US" dirty="0" smtClean="0"/>
              <a:t>Assist with Team problem solving process</a:t>
            </a:r>
          </a:p>
          <a:p>
            <a:r>
              <a:rPr lang="en-US" dirty="0" smtClean="0"/>
              <a:t>Connect interventions with SW expectations</a:t>
            </a:r>
          </a:p>
          <a:p>
            <a:r>
              <a:rPr lang="en-US" dirty="0" smtClean="0"/>
              <a:t>Monitor overall progress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Other roles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Review referrals and place students in appropriate Tier 2 interventions</a:t>
            </a:r>
          </a:p>
          <a:p>
            <a:r>
              <a:rPr lang="en-US" dirty="0" smtClean="0"/>
              <a:t>Serve as “coordinators” of tier 2 interventions</a:t>
            </a:r>
          </a:p>
          <a:p>
            <a:r>
              <a:rPr lang="en-US" dirty="0" smtClean="0"/>
              <a:t>Communicate interventions to staff and parents</a:t>
            </a:r>
          </a:p>
          <a:p>
            <a:r>
              <a:rPr lang="en-US" dirty="0" smtClean="0"/>
              <a:t>Monitor student progress</a:t>
            </a:r>
          </a:p>
          <a:p>
            <a:endParaRPr lang="en-US" dirty="0"/>
          </a:p>
        </p:txBody>
      </p:sp>
      <p:pic>
        <p:nvPicPr>
          <p:cNvPr id="13314" name="Picture 2" descr="C:\Users\sjfishel\AppData\Local\Microsoft\Windows\Temporary Internet Files\Content.IE5\BCVH8HPJ\MC9004382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949450"/>
            <a:ext cx="1828800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521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Tier 2  Coordinator/Coach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05400" y="2667000"/>
            <a:ext cx="3749040" cy="3962400"/>
          </a:xfrm>
        </p:spPr>
        <p:txBody>
          <a:bodyPr>
            <a:normAutofit/>
          </a:bodyPr>
          <a:lstStyle/>
          <a:p>
            <a:r>
              <a:rPr lang="en-US" dirty="0"/>
              <a:t>Facilitate, collect &amp; review student </a:t>
            </a:r>
            <a:r>
              <a:rPr lang="en-US" dirty="0" smtClean="0"/>
              <a:t>data</a:t>
            </a:r>
          </a:p>
          <a:p>
            <a:endParaRPr lang="en-US" dirty="0"/>
          </a:p>
          <a:p>
            <a:r>
              <a:rPr lang="en-US" dirty="0"/>
              <a:t>Schedule student </a:t>
            </a:r>
            <a:r>
              <a:rPr lang="en-US" dirty="0" smtClean="0"/>
              <a:t>reviews &amp; </a:t>
            </a:r>
            <a:r>
              <a:rPr lang="en-US" dirty="0"/>
              <a:t>develop meeting agenda</a:t>
            </a:r>
          </a:p>
          <a:p>
            <a:endParaRPr lang="en-US" dirty="0" smtClean="0"/>
          </a:p>
          <a:p>
            <a:r>
              <a:rPr lang="en-US" dirty="0" smtClean="0"/>
              <a:t>Manage all aspects of interventions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2667000"/>
            <a:ext cx="397764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Identify staff development for implementing interventions</a:t>
            </a:r>
          </a:p>
          <a:p>
            <a:endParaRPr lang="en-US" dirty="0" smtClean="0"/>
          </a:p>
          <a:p>
            <a:r>
              <a:rPr lang="en-US" dirty="0" smtClean="0"/>
              <a:t>Process referrals for Tier 2</a:t>
            </a:r>
          </a:p>
          <a:p>
            <a:endParaRPr lang="en-US" dirty="0" smtClean="0"/>
          </a:p>
          <a:p>
            <a:r>
              <a:rPr lang="en-US" dirty="0" smtClean="0"/>
              <a:t>Insure fidelity of intervention implementation</a:t>
            </a:r>
          </a:p>
          <a:p>
            <a:endParaRPr lang="en-US" dirty="0"/>
          </a:p>
        </p:txBody>
      </p:sp>
      <p:pic>
        <p:nvPicPr>
          <p:cNvPr id="12290" name="Picture 2" descr="C:\Users\sjfishel\AppData\Local\Microsoft\Windows\Temporary Internet Files\Content.IE5\8QG9M6L3\MC90044138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7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4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Flexibility within job </a:t>
            </a:r>
            <a:r>
              <a:rPr lang="en-US" dirty="0" smtClean="0"/>
              <a:t>responsibility (morning and afternoon)</a:t>
            </a:r>
            <a:endParaRPr lang="en-US" dirty="0"/>
          </a:p>
          <a:p>
            <a:r>
              <a:rPr lang="en-US" dirty="0" smtClean="0"/>
              <a:t>Positive </a:t>
            </a:r>
            <a:r>
              <a:rPr lang="en-US" dirty="0"/>
              <a:t>and </a:t>
            </a:r>
            <a:r>
              <a:rPr lang="en-US" dirty="0" smtClean="0"/>
              <a:t>enthusiastic.</a:t>
            </a:r>
            <a:endParaRPr lang="en-US" dirty="0"/>
          </a:p>
          <a:p>
            <a:r>
              <a:rPr lang="en-US" dirty="0" smtClean="0"/>
              <a:t>Someone </a:t>
            </a:r>
            <a:r>
              <a:rPr lang="en-US" dirty="0"/>
              <a:t>the students </a:t>
            </a:r>
            <a:r>
              <a:rPr lang="en-US" dirty="0" smtClean="0"/>
              <a:t>enjoy, trust, and will talk to.</a:t>
            </a:r>
          </a:p>
          <a:p>
            <a:r>
              <a:rPr lang="en-US" dirty="0" smtClean="0"/>
              <a:t>Ability to work through daily student issues quickly.</a:t>
            </a:r>
            <a:endParaRPr lang="en-US" dirty="0"/>
          </a:p>
          <a:p>
            <a:r>
              <a:rPr lang="en-US" dirty="0" smtClean="0"/>
              <a:t>Organized </a:t>
            </a:r>
            <a:r>
              <a:rPr lang="en-US" dirty="0"/>
              <a:t>and </a:t>
            </a:r>
            <a:r>
              <a:rPr lang="en-US" dirty="0" smtClean="0"/>
              <a:t>dependable.</a:t>
            </a:r>
            <a:endParaRPr lang="en-US" dirty="0"/>
          </a:p>
          <a:p>
            <a:r>
              <a:rPr lang="en-US" dirty="0" smtClean="0"/>
              <a:t>Works </a:t>
            </a:r>
            <a:r>
              <a:rPr lang="en-US" dirty="0"/>
              <a:t>at school every </a:t>
            </a:r>
            <a:r>
              <a:rPr lang="en-US" dirty="0" smtClean="0"/>
              <a:t>day (not itinerant).</a:t>
            </a:r>
          </a:p>
          <a:p>
            <a:r>
              <a:rPr lang="en-US" dirty="0" smtClean="0"/>
              <a:t>Ability to communicate with parents.</a:t>
            </a:r>
          </a:p>
          <a:p>
            <a:r>
              <a:rPr lang="en-US" dirty="0" smtClean="0"/>
              <a:t>“Sell” program to parents and students.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Characteristics of an effective coordinator/ internal coach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7445673" y="5029201"/>
            <a:ext cx="914400" cy="91440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Promote interagency collaboration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Provide community and in-home updates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Support home-school communication and support (Tier 2 &amp; 3)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Assist with Agency linkages for student </a:t>
            </a:r>
            <a:r>
              <a:rPr lang="en-US" sz="2800" dirty="0" smtClean="0">
                <a:latin typeface="Comic Sans MS"/>
                <a:cs typeface="Comic Sans MS"/>
              </a:rPr>
              <a:t>support</a:t>
            </a:r>
            <a:endParaRPr lang="en-US" sz="2800" dirty="0">
              <a:latin typeface="Comic Sans MS"/>
              <a:cs typeface="Comic Sans M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Crisis response/ </a:t>
            </a:r>
            <a:r>
              <a:rPr lang="en-US" sz="2800" dirty="0" smtClean="0">
                <a:latin typeface="Comic Sans MS"/>
                <a:cs typeface="Comic Sans MS"/>
              </a:rPr>
              <a:t>interventions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Participate in behavior planning, if appropriate</a:t>
            </a:r>
            <a:endParaRPr lang="en-US" sz="2800" dirty="0">
              <a:latin typeface="Comic Sans MS"/>
              <a:cs typeface="Comic Sans M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Counseling support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Data sharing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Behavioral Health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sjfishel\AppData\Local\Microsoft\Windows\Temporary Internet Files\Content.IE5\TMQCMO6U\MC90043259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903" y="5334000"/>
            <a:ext cx="182857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549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124912" y="2521814"/>
            <a:ext cx="1281113" cy="128905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2932" y="1000125"/>
            <a:ext cx="4316412" cy="4292600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39813" y="1462088"/>
            <a:ext cx="3482975" cy="3359150"/>
          </a:xfrm>
          <a:prstGeom prst="ellipse">
            <a:avLst/>
          </a:prstGeom>
          <a:noFill/>
          <a:ln w="57150" cmpd="sng">
            <a:solidFill>
              <a:srgbClr val="5A11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05757" y="2052896"/>
            <a:ext cx="2290762" cy="2346325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356687" y="2913063"/>
            <a:ext cx="104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2000" i="1" dirty="0">
                <a:solidFill>
                  <a:prstClr val="black"/>
                </a:solidFill>
                <a:latin typeface="Calibri" charset="0"/>
              </a:rPr>
              <a:t>Student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1846" y="3890234"/>
            <a:ext cx="57803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8000"/>
                </a:solidFill>
              </a:rPr>
              <a:t>School-Wide Universal </a:t>
            </a:r>
            <a:r>
              <a:rPr lang="en-US" sz="2800" dirty="0" smtClean="0">
                <a:ln>
                  <a:solidFill>
                    <a:prstClr val="black"/>
                  </a:solidFill>
                </a:ln>
                <a:solidFill>
                  <a:srgbClr val="008000"/>
                </a:solidFill>
              </a:rPr>
              <a:t>Supports (8 steps)</a:t>
            </a:r>
            <a:endParaRPr lang="en-US" sz="2800" dirty="0">
              <a:ln>
                <a:solidFill>
                  <a:prstClr val="black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5481" y="2748528"/>
            <a:ext cx="37142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Classroom </a:t>
            </a:r>
            <a:r>
              <a:rPr lang="en-US" sz="28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Supports (essential features)</a:t>
            </a:r>
            <a:endParaRPr lang="en-US" sz="2800" dirty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4579" y="1135383"/>
            <a:ext cx="46994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A3A101">
                    <a:lumMod val="60000"/>
                    <a:lumOff val="40000"/>
                  </a:srgbClr>
                </a:solidFill>
              </a:rPr>
              <a:t>Tier II / </a:t>
            </a:r>
          </a:p>
          <a:p>
            <a:pPr defTabSz="457200">
              <a:defRPr/>
            </a:pP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A3A101">
                    <a:lumMod val="60000"/>
                    <a:lumOff val="40000"/>
                  </a:srgbClr>
                </a:solidFill>
              </a:rPr>
              <a:t>Small Group </a:t>
            </a:r>
            <a:r>
              <a:rPr lang="en-US" sz="2800" dirty="0" smtClean="0">
                <a:ln>
                  <a:solidFill>
                    <a:prstClr val="black"/>
                  </a:solidFill>
                </a:ln>
                <a:solidFill>
                  <a:srgbClr val="A3A101">
                    <a:lumMod val="60000"/>
                    <a:lumOff val="40000"/>
                  </a:srgbClr>
                </a:solidFill>
              </a:rPr>
              <a:t>Supports/ Behavior Health </a:t>
            </a:r>
            <a:endParaRPr lang="en-US" sz="2800" dirty="0">
              <a:ln>
                <a:solidFill>
                  <a:prstClr val="black"/>
                </a:solidFill>
              </a:ln>
              <a:solidFill>
                <a:srgbClr val="A3A101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36538" y="5780088"/>
            <a:ext cx="80216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3200">
                <a:solidFill>
                  <a:srgbClr val="0000FF"/>
                </a:solidFill>
                <a:latin typeface="Calibri" charset="0"/>
              </a:rPr>
              <a:t>Continuum of Positive Behavior Supports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00046" y="6365875"/>
            <a:ext cx="1080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100" dirty="0" smtClean="0">
                <a:solidFill>
                  <a:prstClr val="black"/>
                </a:solidFill>
              </a:rPr>
              <a:t>www.pbis.org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3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dirty="0"/>
              <a:t>5 </a:t>
            </a:r>
            <a:r>
              <a:rPr lang="en-US" dirty="0" smtClean="0"/>
              <a:t>Steps in Implementing </a:t>
            </a:r>
            <a:r>
              <a:rPr lang="en-US" dirty="0"/>
              <a:t>Tier 2 Supports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251460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Step 1:  Classroom Problem </a:t>
            </a:r>
            <a:r>
              <a:rPr lang="en-US" sz="2800" dirty="0" smtClean="0"/>
              <a:t>Solving</a:t>
            </a:r>
          </a:p>
          <a:p>
            <a:r>
              <a:rPr lang="en-US" sz="2800" dirty="0"/>
              <a:t>Step 2: Identify Students in need of Tier 2 </a:t>
            </a:r>
            <a:r>
              <a:rPr lang="en-US" sz="2800" dirty="0" smtClean="0"/>
              <a:t>supports</a:t>
            </a:r>
          </a:p>
          <a:p>
            <a:r>
              <a:rPr lang="en-US" sz="2800" dirty="0"/>
              <a:t>Step 3: Teacher referrals for Tier 2 </a:t>
            </a:r>
            <a:r>
              <a:rPr lang="en-US" sz="2800" dirty="0" smtClean="0"/>
              <a:t>Supports</a:t>
            </a:r>
          </a:p>
          <a:p>
            <a:r>
              <a:rPr lang="en-US" sz="2800" dirty="0"/>
              <a:t>Step 4: Tier 2 </a:t>
            </a:r>
            <a:r>
              <a:rPr lang="en-US" sz="2800" dirty="0" smtClean="0"/>
              <a:t>Supports</a:t>
            </a:r>
          </a:p>
          <a:p>
            <a:r>
              <a:rPr lang="en-US" sz="2800" dirty="0"/>
              <a:t>Step 5: Review plan/ data based decisions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7410" name="Picture 2" descr="C:\Documents and Settings\tcampbel\Local Settings\Temporary Internet Files\Content.IE5\4QKTXBV2\MC9002309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41261"/>
            <a:ext cx="1752600" cy="182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448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6138333" cy="44958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latin typeface="Calibri" pitchFamily="34" charset="0"/>
              </a:rPr>
              <a:t>Schedule weekly or bi-weekly meetings.</a:t>
            </a:r>
          </a:p>
          <a:p>
            <a:endParaRPr lang="en-US" sz="28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ea typeface="ＭＳ Ｐゴシック" charset="0"/>
                <a:cs typeface="ＭＳ Ｐゴシック" charset="0"/>
              </a:rPr>
              <a:t>Follow the following process</a:t>
            </a:r>
            <a:endParaRPr lang="en-US" sz="2800" dirty="0">
              <a:latin typeface="Calibri" pitchFamily="34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ea typeface="ＭＳ Ｐゴシック" charset="0"/>
              </a:rPr>
              <a:t>Provide data for data</a:t>
            </a:r>
            <a:r>
              <a:rPr lang="en-US" sz="2800" dirty="0">
                <a:latin typeface="Calibri" pitchFamily="34" charset="0"/>
                <a:ea typeface="ＭＳ Ｐゴシック" charset="0"/>
              </a:rPr>
              <a:t>-based decision making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ea typeface="ＭＳ Ｐゴシック" charset="0"/>
              </a:rPr>
              <a:t>Provide a template for guiding questions</a:t>
            </a:r>
          </a:p>
          <a:p>
            <a:pPr lvl="2">
              <a:lnSpc>
                <a:spcPct val="80000"/>
              </a:lnSpc>
            </a:pPr>
            <a:endParaRPr lang="en-US" sz="2800" dirty="0">
              <a:latin typeface="Calibri" pitchFamily="34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Calibri" pitchFamily="34" charset="0"/>
                <a:ea typeface="ＭＳ Ｐゴシック" charset="0"/>
              </a:rPr>
              <a:t>Function-based intervention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ea typeface="ＭＳ Ｐゴシック" charset="0"/>
              </a:rPr>
              <a:t>Determine the function of the behavior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ea typeface="ＭＳ Ｐゴシック" charset="0"/>
              </a:rPr>
              <a:t>Teach replacement skills for the undesired behavior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ea typeface="ＭＳ Ｐゴシック" charset="0"/>
              </a:rPr>
              <a:t>Assess environment and make modifications</a:t>
            </a:r>
          </a:p>
          <a:p>
            <a:pPr lvl="2">
              <a:lnSpc>
                <a:spcPct val="80000"/>
              </a:lnSpc>
            </a:pPr>
            <a:endParaRPr lang="en-US" sz="2800" dirty="0">
              <a:latin typeface="Calibri" pitchFamily="34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ea typeface="ＭＳ Ｐゴシック" charset="0"/>
              </a:rPr>
              <a:t>Monitor progress with data</a:t>
            </a:r>
          </a:p>
          <a:p>
            <a:pPr lvl="1">
              <a:lnSpc>
                <a:spcPct val="80000"/>
              </a:lnSpc>
            </a:pPr>
            <a:endParaRPr lang="en-US" sz="2800" dirty="0" smtClean="0">
              <a:latin typeface="Calibri" pitchFamily="34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ea typeface="ＭＳ Ｐゴシック" charset="0"/>
              </a:rPr>
              <a:t>Review student progress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ea typeface="ＭＳ Ｐゴシック" charset="0"/>
              </a:rPr>
              <a:t>Continue plan or modify as needed</a:t>
            </a:r>
            <a:endParaRPr lang="en-US" sz="2800" dirty="0">
              <a:latin typeface="Calibri" pitchFamily="34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20893"/>
            <a:ext cx="8042276" cy="1351698"/>
          </a:xfrm>
        </p:spPr>
        <p:txBody>
          <a:bodyPr/>
          <a:lstStyle/>
          <a:p>
            <a:r>
              <a:rPr lang="en-US" sz="4000" dirty="0" smtClean="0"/>
              <a:t>Step 1:  Classroom Problem Solving</a:t>
            </a:r>
            <a:endParaRPr lang="en-US" sz="4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55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review of Tier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it all fits together….</a:t>
            </a:r>
            <a:endParaRPr lang="en-US" sz="3200" dirty="0"/>
          </a:p>
        </p:txBody>
      </p:sp>
      <p:pic>
        <p:nvPicPr>
          <p:cNvPr id="7171" name="Picture 3" descr="C:\Users\sjfishel\AppData\Local\Microsoft\Windows\Temporary Internet Files\Content.IE5\Z67XBHH6\MP90044217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76800"/>
            <a:ext cx="33528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7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Possible methods to identify students:</a:t>
            </a:r>
          </a:p>
          <a:p>
            <a:r>
              <a:rPr lang="en-US" dirty="0" smtClean="0"/>
              <a:t>Universal screening</a:t>
            </a:r>
          </a:p>
          <a:p>
            <a:r>
              <a:rPr lang="en-US" dirty="0" smtClean="0"/>
              <a:t>Academic and behavior data collection</a:t>
            </a:r>
          </a:p>
          <a:p>
            <a:r>
              <a:rPr lang="en-US" dirty="0" smtClean="0"/>
              <a:t>Teacher referral/nomination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Identify Students in Need of Tier 2 Supports</a:t>
            </a:r>
            <a:endParaRPr lang="en-US" dirty="0"/>
          </a:p>
        </p:txBody>
      </p:sp>
      <p:pic>
        <p:nvPicPr>
          <p:cNvPr id="16386" name="Picture 18" descr="C:\Users\sjfishel.SOA\AppData\Local\Microsoft\Windows\Temporary Internet Files\Content.IE5\EB8KOMFF\MC9002975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53000"/>
            <a:ext cx="2362200" cy="151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3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Determine referral to Tier 2 team:</a:t>
            </a:r>
            <a:endParaRPr lang="en-US" sz="4400" dirty="0"/>
          </a:p>
          <a:p>
            <a:pPr lvl="0"/>
            <a:r>
              <a:rPr lang="en-US" dirty="0"/>
              <a:t>General education teacher initiates PBIS Tier 2 intervention process by taking it to the Tier 2 team and developing an Action Plan.</a:t>
            </a:r>
            <a:endParaRPr lang="en-US" sz="4400" dirty="0"/>
          </a:p>
          <a:p>
            <a:pPr lvl="1"/>
            <a:r>
              <a:rPr lang="en-US" dirty="0"/>
              <a:t>Review of student academic and behavioral data.</a:t>
            </a:r>
            <a:endParaRPr lang="en-US" sz="4000" dirty="0"/>
          </a:p>
          <a:p>
            <a:pPr lvl="1"/>
            <a:r>
              <a:rPr lang="en-US" dirty="0"/>
              <a:t>Determine function of behavior.</a:t>
            </a:r>
            <a:endParaRPr lang="en-US" sz="4000" dirty="0"/>
          </a:p>
          <a:p>
            <a:pPr lvl="0"/>
            <a:r>
              <a:rPr lang="en-US" dirty="0"/>
              <a:t>Determines small group intervention options and data collection</a:t>
            </a:r>
            <a:r>
              <a:rPr lang="en-US" sz="4400" dirty="0"/>
              <a:t> </a:t>
            </a:r>
            <a:r>
              <a:rPr lang="en-US" dirty="0"/>
              <a:t>techniques.</a:t>
            </a:r>
            <a:endParaRPr lang="en-US" sz="4400" dirty="0"/>
          </a:p>
          <a:p>
            <a:pPr lvl="0"/>
            <a:r>
              <a:rPr lang="en-US" dirty="0"/>
              <a:t>Implement the student’s action plan.</a:t>
            </a:r>
            <a:endParaRPr lang="en-US" sz="4400" dirty="0"/>
          </a:p>
          <a:p>
            <a:pPr lvl="0"/>
            <a:r>
              <a:rPr lang="en-US" dirty="0"/>
              <a:t>Evaluate the plan every 4-6 weeks.</a:t>
            </a:r>
            <a:endParaRPr lang="en-US" sz="4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2 Team Process</a:t>
            </a:r>
            <a:endParaRPr lang="en-US" dirty="0"/>
          </a:p>
        </p:txBody>
      </p:sp>
      <p:pic>
        <p:nvPicPr>
          <p:cNvPr id="18435" name="Picture 3" descr="C:\Users\sjfishel\AppData\Local\Microsoft\Windows\Temporary Internet Files\Content.IE5\YI6X2Y3W\MM91000109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48200"/>
            <a:ext cx="13049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4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Teacher Referrals for Tier 2 Supports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students to refer?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Students who do not respond to classroom / informal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supports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Student brought to Tier II Team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Classroom problem solving plan 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Progress data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Based on function of problem behavior and response to classroom supports, match student to Tier II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intervention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How do you refer?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Nomination</a:t>
            </a:r>
          </a:p>
          <a:p>
            <a:r>
              <a:rPr lang="en-US" dirty="0" smtClean="0"/>
              <a:t>Data review</a:t>
            </a:r>
          </a:p>
          <a:p>
            <a:r>
              <a:rPr lang="en-US" dirty="0" smtClean="0"/>
              <a:t>Other?</a:t>
            </a:r>
          </a:p>
          <a:p>
            <a:endParaRPr lang="en-US" dirty="0"/>
          </a:p>
        </p:txBody>
      </p:sp>
      <p:pic>
        <p:nvPicPr>
          <p:cNvPr id="19458" name="Picture 2" descr="C:\Users\sjfishel\AppData\Local\Microsoft\Windows\Temporary Internet Files\Content.IE5\BCVH8HPJ\MC9000711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012887" cy="185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5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Teacher Referral</a:t>
            </a:r>
          </a:p>
          <a:p>
            <a:pPr lvl="1"/>
            <a:r>
              <a:rPr lang="en-US" smtClean="0">
                <a:ea typeface="ＭＳ Ｐゴシック" pitchFamily="-105" charset="-128"/>
              </a:rPr>
              <a:t>Questions to discuss:</a:t>
            </a:r>
          </a:p>
          <a:p>
            <a:pPr lvl="2"/>
            <a:r>
              <a:rPr lang="en-US" smtClean="0">
                <a:ea typeface="ＭＳ Ｐゴシック" pitchFamily="-105" charset="-128"/>
              </a:rPr>
              <a:t>Who completes</a:t>
            </a:r>
          </a:p>
          <a:p>
            <a:pPr lvl="2"/>
            <a:r>
              <a:rPr lang="en-US" smtClean="0">
                <a:ea typeface="ＭＳ Ｐゴシック" pitchFamily="-105" charset="-128"/>
              </a:rPr>
              <a:t>When</a:t>
            </a:r>
          </a:p>
          <a:p>
            <a:pPr lvl="2"/>
            <a:r>
              <a:rPr lang="en-US" smtClean="0">
                <a:ea typeface="ＭＳ Ｐゴシック" pitchFamily="-105" charset="-128"/>
              </a:rPr>
              <a:t>What data must be used/cited</a:t>
            </a:r>
          </a:p>
          <a:p>
            <a:pPr lvl="2"/>
            <a:r>
              <a:rPr lang="en-US" smtClean="0">
                <a:ea typeface="ＭＳ Ｐゴシック" pitchFamily="-105" charset="-128"/>
              </a:rPr>
              <a:t>Focus on externalizing and internalizing</a:t>
            </a:r>
          </a:p>
          <a:p>
            <a:r>
              <a:rPr lang="en-US" smtClean="0"/>
              <a:t>Screening</a:t>
            </a:r>
          </a:p>
          <a:p>
            <a:pPr lvl="1"/>
            <a:r>
              <a:rPr lang="en-US" smtClean="0">
                <a:ea typeface="ＭＳ Ｐゴシック" pitchFamily="-105" charset="-128"/>
              </a:rPr>
              <a:t>What instrument</a:t>
            </a:r>
          </a:p>
          <a:p>
            <a:pPr lvl="1"/>
            <a:r>
              <a:rPr lang="en-US" smtClean="0">
                <a:ea typeface="ＭＳ Ｐゴシック" pitchFamily="-105" charset="-128"/>
              </a:rPr>
              <a:t>Schedule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Other Strategies to Identify Students</a:t>
            </a:r>
          </a:p>
        </p:txBody>
      </p:sp>
      <p:pic>
        <p:nvPicPr>
          <p:cNvPr id="20482" name="Picture 25" descr="C:\Users\sjfishel.SOA\AppData\Local\Microsoft\Windows\Temporary Internet Files\Content.IE5\CMXG6PZB\MP9004393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1133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86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45" y="1325129"/>
            <a:ext cx="8357073" cy="513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9746" y="386496"/>
            <a:ext cx="8357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dirty="0" smtClean="0">
                <a:solidFill>
                  <a:srgbClr val="B465BB"/>
                </a:solidFill>
              </a:rPr>
              <a:t>Sample Parent letter</a:t>
            </a:r>
            <a:endParaRPr lang="en-US" sz="4400" dirty="0">
              <a:solidFill>
                <a:srgbClr val="B465BB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26272" y="224142"/>
            <a:ext cx="914400" cy="91440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Tier 2 Supports</a:t>
            </a:r>
            <a:endParaRPr lang="en-US" dirty="0"/>
          </a:p>
        </p:txBody>
      </p:sp>
      <p:pic>
        <p:nvPicPr>
          <p:cNvPr id="21506" name="Picture 2" descr="C:\Users\sjfishel\AppData\Local\Microsoft\Windows\Temporary Internet Files\Content.IE5\Z67XBHH6\MC9004376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9600"/>
            <a:ext cx="365714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9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Centralized</a:t>
            </a:r>
          </a:p>
          <a:p>
            <a:r>
              <a:rPr lang="en-US" smtClean="0"/>
              <a:t>Each has a coordinator</a:t>
            </a:r>
          </a:p>
          <a:p>
            <a:r>
              <a:rPr lang="en-US" smtClean="0"/>
              <a:t>Placed in support by Tier II Team</a:t>
            </a:r>
          </a:p>
          <a:p>
            <a:r>
              <a:rPr lang="en-US" smtClean="0"/>
              <a:t>Classroom supports continued / modified</a:t>
            </a:r>
          </a:p>
          <a:p>
            <a:r>
              <a:rPr lang="en-US" smtClean="0"/>
              <a:t>ALL in building aware of their role in supporting students in Tier II Supports</a:t>
            </a: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Tier II Supports</a:t>
            </a:r>
          </a:p>
        </p:txBody>
      </p:sp>
      <p:pic>
        <p:nvPicPr>
          <p:cNvPr id="22530" name="Picture 2" descr="C:\Users\sjfishel\AppData\Local\Microsoft\Windows\Temporary Internet Files\Content.IE5\8QG9M6L3\MC9000787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71600"/>
            <a:ext cx="1260475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71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042276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Identify critical skills needed.</a:t>
            </a:r>
          </a:p>
          <a:p>
            <a:r>
              <a:rPr lang="en-US" dirty="0" smtClean="0"/>
              <a:t>Select into group based on ration to life circumstances not existing circumstances (fighting with peers, not family divorce)</a:t>
            </a:r>
          </a:p>
          <a:p>
            <a:r>
              <a:rPr lang="en-US" dirty="0" smtClean="0"/>
              <a:t>Goal for improvement same across all group members.</a:t>
            </a:r>
          </a:p>
          <a:p>
            <a:r>
              <a:rPr lang="en-US" dirty="0" smtClean="0"/>
              <a:t>Data collected and used based on the use of the replacement behavior (skills) in natural settings (not counseling office).</a:t>
            </a:r>
          </a:p>
          <a:p>
            <a:r>
              <a:rPr lang="en-US" dirty="0" smtClean="0"/>
              <a:t>Stakeholders (teacher, family, etc.) have input and role in success of intervention.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group targeted interventions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086600" y="1524000"/>
            <a:ext cx="914400" cy="91440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EFB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8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594726" cy="1336956"/>
          </a:xfrm>
        </p:spPr>
        <p:txBody>
          <a:bodyPr/>
          <a:lstStyle/>
          <a:p>
            <a:r>
              <a:rPr lang="en-US" dirty="0" smtClean="0"/>
              <a:t>What are Tier 2 interventions?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9274" y="2057400"/>
            <a:ext cx="3946526" cy="419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Check in Check Out</a:t>
            </a:r>
          </a:p>
          <a:p>
            <a:r>
              <a:rPr lang="en-US" sz="2400" dirty="0" smtClean="0"/>
              <a:t>Small group targeted supports</a:t>
            </a:r>
          </a:p>
          <a:p>
            <a:pPr lvl="1"/>
            <a:r>
              <a:rPr lang="en-US" sz="2400" dirty="0" smtClean="0"/>
              <a:t>Social skills</a:t>
            </a:r>
          </a:p>
          <a:p>
            <a:pPr lvl="1"/>
            <a:r>
              <a:rPr lang="en-US" sz="2400" dirty="0" smtClean="0"/>
              <a:t>Bully prevention/intervention</a:t>
            </a:r>
          </a:p>
          <a:p>
            <a:pPr lvl="1"/>
            <a:r>
              <a:rPr lang="en-US" sz="2400" dirty="0" smtClean="0"/>
              <a:t>Anger management</a:t>
            </a:r>
          </a:p>
          <a:p>
            <a:pPr lvl="1"/>
            <a:r>
              <a:rPr lang="en-US" sz="2400" dirty="0" smtClean="0"/>
              <a:t>Others?</a:t>
            </a:r>
          </a:p>
          <a:p>
            <a:r>
              <a:rPr lang="en-US" sz="2400" dirty="0" smtClean="0"/>
              <a:t>Behavior contracts</a:t>
            </a:r>
          </a:p>
          <a:p>
            <a:pPr lvl="1"/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51070" y="2743200"/>
            <a:ext cx="3840480" cy="3200400"/>
          </a:xfrm>
        </p:spPr>
        <p:txBody>
          <a:bodyPr>
            <a:normAutofit/>
          </a:bodyPr>
          <a:lstStyle/>
          <a:p>
            <a:r>
              <a:rPr lang="en-US" sz="2400" dirty="0"/>
              <a:t>Academic supports</a:t>
            </a:r>
          </a:p>
          <a:p>
            <a:r>
              <a:rPr lang="en-US" sz="2400" dirty="0"/>
              <a:t>Behavioral Health collaboration</a:t>
            </a:r>
          </a:p>
          <a:p>
            <a:r>
              <a:rPr lang="en-US" sz="2400" dirty="0" smtClean="0"/>
              <a:t>Others?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79996" y="51159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3554" name="Picture 2" descr="C:\Users\sjfishel\AppData\Local\Microsoft\Windows\Temporary Internet Files\Content.IE5\8QG9M6L3\MC90044138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38602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89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Develop a reinforcement system for students </a:t>
            </a:r>
            <a:r>
              <a:rPr lang="en-US" dirty="0" smtClean="0"/>
              <a:t>on the </a:t>
            </a:r>
            <a:r>
              <a:rPr lang="en-US" dirty="0"/>
              <a:t>BEP</a:t>
            </a:r>
          </a:p>
          <a:p>
            <a:r>
              <a:rPr lang="en-US" dirty="0" smtClean="0"/>
              <a:t>What </a:t>
            </a:r>
            <a:r>
              <a:rPr lang="en-US" dirty="0"/>
              <a:t>will students’ daily point goal be?</a:t>
            </a:r>
          </a:p>
          <a:p>
            <a:r>
              <a:rPr lang="en-US" dirty="0" smtClean="0"/>
              <a:t>What </a:t>
            </a:r>
            <a:r>
              <a:rPr lang="en-US" dirty="0" err="1"/>
              <a:t>reinforcers</a:t>
            </a:r>
            <a:r>
              <a:rPr lang="en-US" dirty="0"/>
              <a:t> will students receive for checking </a:t>
            </a:r>
            <a:r>
              <a:rPr lang="en-US" dirty="0" smtClean="0"/>
              <a:t>in and </a:t>
            </a:r>
            <a:r>
              <a:rPr lang="en-US" dirty="0"/>
              <a:t>out (e.g., praise and lottery ticket)?</a:t>
            </a:r>
          </a:p>
          <a:p>
            <a:r>
              <a:rPr lang="en-US" dirty="0" smtClean="0"/>
              <a:t>What </a:t>
            </a:r>
            <a:r>
              <a:rPr lang="en-US" dirty="0" err="1"/>
              <a:t>reinforcers</a:t>
            </a:r>
            <a:r>
              <a:rPr lang="en-US" dirty="0"/>
              <a:t> will students receive for checking </a:t>
            </a:r>
            <a:r>
              <a:rPr lang="en-US" dirty="0" smtClean="0"/>
              <a:t>out AND </a:t>
            </a:r>
            <a:r>
              <a:rPr lang="en-US" dirty="0"/>
              <a:t>meeting their daily point goal?</a:t>
            </a:r>
          </a:p>
          <a:p>
            <a:r>
              <a:rPr lang="en-US" dirty="0" smtClean="0"/>
              <a:t>How </a:t>
            </a:r>
            <a:r>
              <a:rPr lang="en-US" dirty="0"/>
              <a:t>will you ensure students do not become </a:t>
            </a:r>
            <a:r>
              <a:rPr lang="en-US" dirty="0" smtClean="0"/>
              <a:t>satiated on </a:t>
            </a:r>
            <a:r>
              <a:rPr lang="en-US" dirty="0"/>
              <a:t>the </a:t>
            </a:r>
            <a:r>
              <a:rPr lang="en-US" dirty="0" err="1"/>
              <a:t>reinforcers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will you keep parents informed?</a:t>
            </a:r>
            <a:endParaRPr lang="en-US" dirty="0"/>
          </a:p>
          <a:p>
            <a:r>
              <a:rPr lang="en-US" dirty="0" smtClean="0"/>
              <a:t>Consequences </a:t>
            </a:r>
            <a:r>
              <a:rPr lang="en-US" dirty="0"/>
              <a:t>for students who receive major &amp; </a:t>
            </a:r>
            <a:r>
              <a:rPr lang="en-US" dirty="0" smtClean="0"/>
              <a:t>minor referrals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08" y="158875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and Implementation Steps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381000" y="1073275"/>
            <a:ext cx="914400" cy="91440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EFB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9144000" cy="60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75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Most schools include an opportunity for small </a:t>
            </a:r>
            <a:r>
              <a:rPr lang="en-US" dirty="0" smtClean="0"/>
              <a:t>daily rewards </a:t>
            </a:r>
            <a:r>
              <a:rPr lang="en-US" dirty="0"/>
              <a:t>(note: should always be paired with social praise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Snack</a:t>
            </a:r>
            <a:r>
              <a:rPr lang="en-US" dirty="0"/>
              <a:t>/candy, sticker, school token, high </a:t>
            </a:r>
            <a:r>
              <a:rPr lang="en-US" dirty="0" smtClean="0"/>
              <a:t>five</a:t>
            </a:r>
          </a:p>
          <a:p>
            <a:pPr lvl="1"/>
            <a:r>
              <a:rPr lang="en-US" dirty="0" smtClean="0"/>
              <a:t>Reward does not have to be tangible!</a:t>
            </a:r>
            <a:endParaRPr lang="en-US" dirty="0"/>
          </a:p>
          <a:p>
            <a:r>
              <a:rPr lang="en-US" dirty="0" smtClean="0"/>
              <a:t>Opportunity </a:t>
            </a:r>
            <a:r>
              <a:rPr lang="en-US" dirty="0"/>
              <a:t>to earn larger reward</a:t>
            </a:r>
          </a:p>
          <a:p>
            <a:pPr lvl="1"/>
            <a:r>
              <a:rPr lang="en-US" dirty="0" smtClean="0"/>
              <a:t>Points </a:t>
            </a:r>
            <a:r>
              <a:rPr lang="en-US" dirty="0"/>
              <a:t>on a credit </a:t>
            </a:r>
            <a:r>
              <a:rPr lang="en-US" dirty="0" smtClean="0"/>
              <a:t>card</a:t>
            </a:r>
          </a:p>
          <a:p>
            <a:pPr lvl="1"/>
            <a:r>
              <a:rPr lang="en-US" dirty="0" smtClean="0"/>
              <a:t>Stickers </a:t>
            </a:r>
            <a:r>
              <a:rPr lang="en-US" dirty="0"/>
              <a:t>on a chart</a:t>
            </a:r>
          </a:p>
          <a:p>
            <a:r>
              <a:rPr lang="en-US" dirty="0" smtClean="0"/>
              <a:t>Examples </a:t>
            </a:r>
            <a:r>
              <a:rPr lang="en-US" dirty="0"/>
              <a:t>of Long term rewards:</a:t>
            </a:r>
          </a:p>
          <a:p>
            <a:pPr marL="336550" lvl="1" indent="0">
              <a:buNone/>
            </a:pPr>
            <a:r>
              <a:rPr lang="en-US" dirty="0" smtClean="0"/>
              <a:t>Free </a:t>
            </a:r>
            <a:r>
              <a:rPr lang="en-US" dirty="0"/>
              <a:t>time: gym, computer, time with friends</a:t>
            </a:r>
          </a:p>
          <a:p>
            <a:pPr lvl="1"/>
            <a:r>
              <a:rPr lang="en-US" dirty="0" smtClean="0"/>
              <a:t>Lunch </a:t>
            </a:r>
            <a:r>
              <a:rPr lang="en-US" dirty="0"/>
              <a:t>with preferred adult</a:t>
            </a:r>
          </a:p>
          <a:p>
            <a:pPr lvl="1"/>
            <a:r>
              <a:rPr lang="en-US" dirty="0" smtClean="0"/>
              <a:t>Coupons </a:t>
            </a:r>
            <a:r>
              <a:rPr lang="en-US" dirty="0"/>
              <a:t>to snack bar, movie theater, school store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 for Developing a Reward System</a:t>
            </a:r>
            <a:endParaRPr lang="en-US" dirty="0"/>
          </a:p>
        </p:txBody>
      </p:sp>
      <p:pic>
        <p:nvPicPr>
          <p:cNvPr id="24578" name="Picture 3" descr="C:\Users\sjfishel\AppData\Local\Microsoft\Windows\Temporary Internet Files\Content.IE5\BCVH8HPJ\MC9004382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62400"/>
            <a:ext cx="1828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8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identification</a:t>
            </a:r>
          </a:p>
          <a:p>
            <a:pPr lvl="1"/>
            <a:r>
              <a:rPr lang="en-US" dirty="0" smtClean="0"/>
              <a:t>School-wide Tier 1 behavior data (SWIS)</a:t>
            </a:r>
          </a:p>
          <a:p>
            <a:pPr lvl="1"/>
            <a:r>
              <a:rPr lang="en-US" dirty="0" smtClean="0"/>
              <a:t>Teacher nomination</a:t>
            </a:r>
          </a:p>
          <a:p>
            <a:r>
              <a:rPr lang="en-US" dirty="0" smtClean="0"/>
              <a:t>Check-in and check out with an adult at school</a:t>
            </a:r>
          </a:p>
          <a:p>
            <a:r>
              <a:rPr lang="en-US" dirty="0" smtClean="0"/>
              <a:t>Regular feedback and reinforcement from adults</a:t>
            </a:r>
          </a:p>
          <a:p>
            <a:r>
              <a:rPr lang="en-US" dirty="0" smtClean="0"/>
              <a:t>Family and behavior health component</a:t>
            </a:r>
          </a:p>
          <a:p>
            <a:r>
              <a:rPr lang="en-US" dirty="0" smtClean="0"/>
              <a:t>Daily performance data used to evaluate progress (data-based decision-making)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In Check Out</a:t>
            </a:r>
            <a:endParaRPr lang="en-US" dirty="0"/>
          </a:p>
        </p:txBody>
      </p:sp>
      <p:pic>
        <p:nvPicPr>
          <p:cNvPr id="25602" name="Picture 2" descr="C:\Users\sjfishel\AppData\Local\Microsoft\Windows\Temporary Internet Files\Content.IE5\YI6X2Y3W\MC90043260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812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Tier 2 Check In Check Out good for?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49274" y="1649132"/>
            <a:ext cx="3840480" cy="522586"/>
          </a:xfrm>
        </p:spPr>
        <p:txBody>
          <a:bodyPr/>
          <a:lstStyle/>
          <a:p>
            <a:r>
              <a:rPr lang="en-US" dirty="0" smtClean="0"/>
              <a:t>Appropriate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9274" y="2211459"/>
            <a:ext cx="3840480" cy="4604341"/>
          </a:xfrm>
        </p:spPr>
        <p:txBody>
          <a:bodyPr>
            <a:normAutofit/>
          </a:bodyPr>
          <a:lstStyle/>
          <a:p>
            <a:r>
              <a:rPr lang="en-US" dirty="0" smtClean="0"/>
              <a:t>Low</a:t>
            </a:r>
            <a:r>
              <a:rPr lang="en-US" dirty="0"/>
              <a:t>-level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Brief Functional Behavior Assessment</a:t>
            </a:r>
          </a:p>
          <a:p>
            <a:r>
              <a:rPr lang="en-US" dirty="0" smtClean="0"/>
              <a:t>Child Study Team decision</a:t>
            </a:r>
          </a:p>
          <a:p>
            <a:r>
              <a:rPr lang="en-US" dirty="0" smtClean="0"/>
              <a:t>Parent support</a:t>
            </a:r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ehavior </a:t>
            </a:r>
            <a:r>
              <a:rPr lang="en-US" dirty="0"/>
              <a:t>(not severe)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3-7 referrals</a:t>
            </a:r>
          </a:p>
          <a:p>
            <a:r>
              <a:rPr lang="en-US" dirty="0" smtClean="0"/>
              <a:t> </a:t>
            </a:r>
            <a:r>
              <a:rPr lang="en-US" dirty="0"/>
              <a:t>Behavior occurs </a:t>
            </a:r>
            <a:r>
              <a:rPr lang="en-US" dirty="0" smtClean="0"/>
              <a:t>across multiple </a:t>
            </a:r>
            <a:r>
              <a:rPr lang="en-US" dirty="0"/>
              <a:t>locations</a:t>
            </a:r>
          </a:p>
          <a:p>
            <a:r>
              <a:rPr lang="en-US" dirty="0" smtClean="0"/>
              <a:t>Examples</a:t>
            </a:r>
            <a:endParaRPr lang="en-US" dirty="0"/>
          </a:p>
          <a:p>
            <a:pPr lvl="1"/>
            <a:r>
              <a:rPr lang="en-US" dirty="0" smtClean="0"/>
              <a:t>talking </a:t>
            </a:r>
            <a:r>
              <a:rPr lang="en-US" dirty="0"/>
              <a:t>out</a:t>
            </a:r>
          </a:p>
          <a:p>
            <a:pPr lvl="1"/>
            <a:r>
              <a:rPr lang="en-US" dirty="0" smtClean="0"/>
              <a:t>minor </a:t>
            </a:r>
            <a:r>
              <a:rPr lang="en-US" dirty="0"/>
              <a:t>disruption</a:t>
            </a:r>
          </a:p>
          <a:p>
            <a:pPr lvl="1"/>
            <a:r>
              <a:rPr lang="en-US" dirty="0" smtClean="0"/>
              <a:t>work completion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2438400"/>
            <a:ext cx="3840480" cy="522587"/>
          </a:xfrm>
        </p:spPr>
        <p:txBody>
          <a:bodyPr/>
          <a:lstStyle/>
          <a:p>
            <a:r>
              <a:rPr lang="en-US" dirty="0" smtClean="0"/>
              <a:t>Inappropriate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953000" y="3000411"/>
            <a:ext cx="3840480" cy="3815389"/>
          </a:xfrm>
        </p:spPr>
        <p:txBody>
          <a:bodyPr>
            <a:normAutofit/>
          </a:bodyPr>
          <a:lstStyle/>
          <a:p>
            <a:r>
              <a:rPr lang="en-US" dirty="0" smtClean="0"/>
              <a:t>Serious </a:t>
            </a:r>
            <a:r>
              <a:rPr lang="en-US" dirty="0"/>
              <a:t>or violent behaviors</a:t>
            </a:r>
            <a:r>
              <a:rPr lang="en-US" dirty="0" smtClean="0"/>
              <a:t>/infractions</a:t>
            </a:r>
          </a:p>
          <a:p>
            <a:r>
              <a:rPr lang="en-US" dirty="0" smtClean="0"/>
              <a:t>In depth Functional Behavior Assessment</a:t>
            </a:r>
            <a:endParaRPr lang="en-US" dirty="0"/>
          </a:p>
          <a:p>
            <a:r>
              <a:rPr lang="en-US" dirty="0" smtClean="0"/>
              <a:t>Extreme </a:t>
            </a:r>
            <a:r>
              <a:rPr lang="en-US" dirty="0"/>
              <a:t>chronic behavior </a:t>
            </a:r>
            <a:endParaRPr lang="en-US" dirty="0" smtClean="0"/>
          </a:p>
          <a:p>
            <a:pPr lvl="1"/>
            <a:r>
              <a:rPr lang="en-US" dirty="0" smtClean="0"/>
              <a:t>8-10</a:t>
            </a:r>
            <a:r>
              <a:rPr lang="en-US" dirty="0"/>
              <a:t>+ </a:t>
            </a:r>
            <a:r>
              <a:rPr lang="en-US" dirty="0" smtClean="0"/>
              <a:t>referrals</a:t>
            </a:r>
            <a:endParaRPr lang="en-US" dirty="0"/>
          </a:p>
          <a:p>
            <a:r>
              <a:rPr lang="en-US" dirty="0" smtClean="0"/>
              <a:t>Require </a:t>
            </a:r>
            <a:r>
              <a:rPr lang="en-US" dirty="0"/>
              <a:t>more </a:t>
            </a:r>
            <a:r>
              <a:rPr lang="en-US" dirty="0" smtClean="0"/>
              <a:t>individualized support </a:t>
            </a:r>
          </a:p>
          <a:p>
            <a:pPr lvl="1"/>
            <a:r>
              <a:rPr lang="en-US" dirty="0" smtClean="0"/>
              <a:t>Individual Behavior Intervention Plan</a:t>
            </a:r>
            <a:endParaRPr lang="en-US" dirty="0"/>
          </a:p>
          <a:p>
            <a:r>
              <a:rPr lang="en-US" dirty="0" smtClean="0"/>
              <a:t>Wrap </a:t>
            </a:r>
            <a:r>
              <a:rPr lang="en-US" dirty="0"/>
              <a:t>Around </a:t>
            </a:r>
            <a:r>
              <a:rPr lang="en-US" dirty="0" smtClean="0"/>
              <a:t>Services</a:t>
            </a:r>
            <a:endParaRPr lang="en-US" dirty="0"/>
          </a:p>
          <a:p>
            <a:endParaRPr lang="en-US" dirty="0"/>
          </a:p>
        </p:txBody>
      </p:sp>
      <p:sp>
        <p:nvSpPr>
          <p:cNvPr id="2" name="5-Point Star 1"/>
          <p:cNvSpPr/>
          <p:nvPr/>
        </p:nvSpPr>
        <p:spPr>
          <a:xfrm>
            <a:off x="549274" y="996025"/>
            <a:ext cx="914400" cy="91440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58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702498">
            <a:off x="4745356" y="1169808"/>
            <a:ext cx="332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Sample Check-in Check-out point sheet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2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6308725" cy="3978369"/>
          </a:xfrm>
        </p:spPr>
        <p:txBody>
          <a:bodyPr>
            <a:normAutofit/>
          </a:bodyPr>
          <a:lstStyle/>
          <a:p>
            <a:r>
              <a:rPr lang="en-US" dirty="0" smtClean="0"/>
              <a:t>Student name</a:t>
            </a:r>
          </a:p>
          <a:p>
            <a:r>
              <a:rPr lang="en-US" dirty="0" smtClean="0"/>
              <a:t>Target behavior (with replacement behavior)</a:t>
            </a:r>
          </a:p>
          <a:p>
            <a:r>
              <a:rPr lang="en-US" dirty="0" smtClean="0"/>
              <a:t>Goals with criteria for success</a:t>
            </a:r>
          </a:p>
          <a:p>
            <a:r>
              <a:rPr lang="en-US" dirty="0" smtClean="0"/>
              <a:t>Reward of goal met</a:t>
            </a:r>
          </a:p>
          <a:p>
            <a:r>
              <a:rPr lang="en-US" dirty="0" smtClean="0"/>
              <a:t>Consequence if goal not met (if any)</a:t>
            </a:r>
          </a:p>
          <a:p>
            <a:r>
              <a:rPr lang="en-US" dirty="0" smtClean="0"/>
              <a:t>Duration/review of contract date</a:t>
            </a:r>
          </a:p>
          <a:p>
            <a:r>
              <a:rPr lang="en-US" dirty="0" smtClean="0"/>
              <a:t>Staff and student signature</a:t>
            </a:r>
          </a:p>
          <a:p>
            <a:pPr lvl="1"/>
            <a:r>
              <a:rPr lang="en-US" dirty="0" smtClean="0"/>
              <a:t>Parent signature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45251"/>
          </a:xfrm>
        </p:spPr>
        <p:txBody>
          <a:bodyPr/>
          <a:lstStyle/>
          <a:p>
            <a:r>
              <a:rPr lang="en-US" dirty="0" smtClean="0"/>
              <a:t>Behavior Contracts</a:t>
            </a:r>
            <a:endParaRPr lang="en-US" dirty="0"/>
          </a:p>
        </p:txBody>
      </p:sp>
      <p:pic>
        <p:nvPicPr>
          <p:cNvPr id="26626" name="Picture 2" descr="C:\Users\sjfishel\AppData\Local\Microsoft\Windows\Temporary Internet Files\Content.IE5\Z67XBHH6\MM900283063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386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42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35" y="150404"/>
            <a:ext cx="8521590" cy="7008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62827" y="635039"/>
            <a:ext cx="203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804753">
            <a:off x="5330172" y="819705"/>
            <a:ext cx="309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Sample Behavior Contract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98" y="0"/>
            <a:ext cx="793677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rot="893246">
            <a:off x="4294213" y="2606162"/>
            <a:ext cx="327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Sample behavior contract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6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behavior contract</a:t>
            </a:r>
          </a:p>
          <a:p>
            <a:r>
              <a:rPr lang="en-US" dirty="0" smtClean="0"/>
              <a:t>Small group or individualized</a:t>
            </a:r>
          </a:p>
          <a:p>
            <a:r>
              <a:rPr lang="en-US" dirty="0" smtClean="0"/>
              <a:t>Least intrusive and individualized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Positive Consequence System (Tier 2)</a:t>
            </a:r>
            <a:endParaRPr lang="en-US" dirty="0"/>
          </a:p>
        </p:txBody>
      </p:sp>
      <p:pic>
        <p:nvPicPr>
          <p:cNvPr id="27650" name="Picture 3" descr="C:\Users\sjfishel\AppData\Local\Microsoft\Windows\Temporary Internet Files\Content.IE5\BCVH8HPJ\MC9004382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0"/>
            <a:ext cx="1828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9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4673" b="14673"/>
          <a:stretch>
            <a:fillRect/>
          </a:stretch>
        </p:blipFill>
        <p:spPr>
          <a:xfrm>
            <a:off x="0" y="571500"/>
            <a:ext cx="8223250" cy="5759450"/>
          </a:xfrm>
        </p:spPr>
      </p:pic>
      <p:sp>
        <p:nvSpPr>
          <p:cNvPr id="6" name="Down Arrow Callout 5"/>
          <p:cNvSpPr/>
          <p:nvPr/>
        </p:nvSpPr>
        <p:spPr>
          <a:xfrm>
            <a:off x="0" y="570760"/>
            <a:ext cx="1466629" cy="1788391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Behavior expectation (matrix)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3847199" y="4484133"/>
            <a:ext cx="1939315" cy="2178318"/>
          </a:xfrm>
          <a:prstGeom prst="upArrow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1-3 rating for accomplishing goal/expectation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eft Arrow Callout 9"/>
          <p:cNvSpPr/>
          <p:nvPr/>
        </p:nvSpPr>
        <p:spPr>
          <a:xfrm>
            <a:off x="7455098" y="1674815"/>
            <a:ext cx="1509427" cy="1141536"/>
          </a:xfrm>
          <a:prstGeom prst="lef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Daily lesson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52" y="230950"/>
            <a:ext cx="8596373" cy="6380247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765443" y="230950"/>
            <a:ext cx="914400" cy="91440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2"/>
          <p:cNvSpPr>
            <a:spLocks noChangeArrowheads="1"/>
          </p:cNvSpPr>
          <p:nvPr/>
        </p:nvSpPr>
        <p:spPr bwMode="auto">
          <a:xfrm>
            <a:off x="3352800" y="3292475"/>
            <a:ext cx="2362200" cy="2209800"/>
          </a:xfrm>
          <a:prstGeom prst="ellipse">
            <a:avLst/>
          </a:prstGeom>
          <a:noFill/>
          <a:ln w="63500">
            <a:solidFill>
              <a:srgbClr val="99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4038600" y="2149475"/>
            <a:ext cx="2286000" cy="2209800"/>
          </a:xfrm>
          <a:prstGeom prst="ellipse">
            <a:avLst/>
          </a:prstGeom>
          <a:noFill/>
          <a:ln w="63500">
            <a:solidFill>
              <a:srgbClr val="FF99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2438400" y="1339430"/>
            <a:ext cx="4267200" cy="4511675"/>
          </a:xfrm>
          <a:prstGeom prst="ellipse">
            <a:avLst/>
          </a:prstGeom>
          <a:noFill/>
          <a:ln w="635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2743200" y="2149475"/>
            <a:ext cx="2209800" cy="2209800"/>
          </a:xfrm>
          <a:prstGeom prst="ellipse">
            <a:avLst/>
          </a:prstGeom>
          <a:noFill/>
          <a:ln w="63500">
            <a:solidFill>
              <a:srgbClr val="00FF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 rot="-3258865">
            <a:off x="2989129" y="2933185"/>
            <a:ext cx="1032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SYSTEMS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886200" y="4419600"/>
            <a:ext cx="1197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PRACTICES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 rot="2905354">
            <a:off x="5152978" y="2866509"/>
            <a:ext cx="666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 rot="19529915">
            <a:off x="300832" y="874931"/>
            <a:ext cx="2442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Supporting Decision</a:t>
            </a:r>
            <a:endParaRPr lang="en-US" dirty="0"/>
          </a:p>
          <a:p>
            <a:pPr algn="ctr"/>
            <a:r>
              <a:rPr lang="en-US" dirty="0"/>
              <a:t>Making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 rot="19069987">
            <a:off x="7525343" y="4792676"/>
            <a:ext cx="14108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Supporting</a:t>
            </a:r>
          </a:p>
          <a:p>
            <a:pPr algn="ctr"/>
            <a:r>
              <a:rPr lang="en-US" dirty="0" smtClean="0"/>
              <a:t>Staff </a:t>
            </a:r>
          </a:p>
          <a:p>
            <a:pPr algn="ctr"/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3495109" y="1612803"/>
            <a:ext cx="2219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Student Outcomes</a:t>
            </a:r>
            <a:endParaRPr lang="en-US" b="1" dirty="0"/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2813862" y="228600"/>
            <a:ext cx="36686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 smtClean="0"/>
              <a:t>Goal: Social </a:t>
            </a:r>
            <a:r>
              <a:rPr lang="en-US" b="1" u="sng" dirty="0"/>
              <a:t>Competence &amp;</a:t>
            </a:r>
          </a:p>
          <a:p>
            <a:pPr algn="ctr"/>
            <a:r>
              <a:rPr lang="en-US" b="1" u="sng" dirty="0"/>
              <a:t>Academic </a:t>
            </a:r>
            <a:r>
              <a:rPr lang="en-US" b="1" u="sng" dirty="0" smtClean="0"/>
              <a:t>Achievement (Tier 1)</a:t>
            </a:r>
            <a:endParaRPr lang="en-US" b="1" u="sng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982882" y="6070071"/>
            <a:ext cx="1066800" cy="254529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/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Adapted from 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1778000" y="4698931"/>
            <a:ext cx="5741050" cy="2184400"/>
          </a:xfrm>
          <a:prstGeom prst="upArrowCallout">
            <a:avLst>
              <a:gd name="adj1" fmla="val 25000"/>
              <a:gd name="adj2" fmla="val 25575"/>
              <a:gd name="adj3" fmla="val 25000"/>
              <a:gd name="adj4" fmla="val 64977"/>
            </a:avLst>
          </a:prstGeom>
          <a:solidFill>
            <a:srgbClr val="A7DA1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Teach non-structured behavior expectations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Implementing positive consequence system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Implement violation system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Evidence-based academic instruction/assessment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Behavioral Health coordination &amp; communication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88200" y="378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Callout 1"/>
          <p:cNvSpPr/>
          <p:nvPr/>
        </p:nvSpPr>
        <p:spPr>
          <a:xfrm>
            <a:off x="83545" y="1777628"/>
            <a:ext cx="2970620" cy="3377170"/>
          </a:xfrm>
          <a:prstGeom prst="rightArrowCallout">
            <a:avLst/>
          </a:prstGeom>
          <a:solidFill>
            <a:srgbClr val="46C9C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School district policy and </a:t>
            </a:r>
            <a:r>
              <a:rPr lang="en-US" dirty="0" smtClean="0">
                <a:solidFill>
                  <a:srgbClr val="000000"/>
                </a:solidFill>
              </a:rPr>
              <a:t>procedures, curriculum development, violation system development, data based decision-making process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Left Arrow Callout 6"/>
          <p:cNvSpPr/>
          <p:nvPr/>
        </p:nvSpPr>
        <p:spPr>
          <a:xfrm>
            <a:off x="5845811" y="1777628"/>
            <a:ext cx="2675779" cy="254945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1714"/>
            </a:avLst>
          </a:prstGeom>
          <a:solidFill>
            <a:srgbClr val="DF97C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ODR, Reward </a:t>
            </a:r>
            <a:r>
              <a:rPr lang="en-US" dirty="0">
                <a:solidFill>
                  <a:schemeClr val="tx1"/>
                </a:solidFill>
              </a:rPr>
              <a:t>system data</a:t>
            </a:r>
          </a:p>
          <a:p>
            <a:r>
              <a:rPr lang="en-US" dirty="0">
                <a:solidFill>
                  <a:schemeClr val="tx1"/>
                </a:solidFill>
              </a:rPr>
              <a:t>Suspension, expulsion, graduation </a:t>
            </a:r>
            <a:r>
              <a:rPr lang="en-US" dirty="0" smtClean="0">
                <a:solidFill>
                  <a:schemeClr val="tx1"/>
                </a:solidFill>
              </a:rPr>
              <a:t>rate, drop out rate, attendance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871019">
            <a:off x="6368648" y="469211"/>
            <a:ext cx="2140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Supporting </a:t>
            </a:r>
          </a:p>
          <a:p>
            <a:pPr algn="ctr"/>
            <a:r>
              <a:rPr lang="en-US" dirty="0" smtClean="0"/>
              <a:t>Student 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63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Structured referral process</a:t>
            </a:r>
          </a:p>
          <a:p>
            <a:r>
              <a:rPr lang="en-US" dirty="0" smtClean="0"/>
              <a:t>Treatment development collaboration</a:t>
            </a:r>
          </a:p>
          <a:p>
            <a:r>
              <a:rPr lang="en-US" dirty="0" smtClean="0"/>
              <a:t>Data sharing for treatment plan writing and review, if appropriate</a:t>
            </a:r>
          </a:p>
          <a:p>
            <a:r>
              <a:rPr lang="en-US" dirty="0" smtClean="0"/>
              <a:t>Part of Tier 2 Targeted intervention team</a:t>
            </a:r>
          </a:p>
          <a:p>
            <a:r>
              <a:rPr lang="en-US" dirty="0" smtClean="0"/>
              <a:t>On going communication (home, school)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Health Collaboration</a:t>
            </a:r>
            <a:endParaRPr lang="en-US" dirty="0"/>
          </a:p>
        </p:txBody>
      </p:sp>
      <p:pic>
        <p:nvPicPr>
          <p:cNvPr id="28674" name="Picture 20" descr="C:\Users\sjfishel.SOA\AppData\Local\Microsoft\Windows\Temporary Internet Files\Content.IE5\E2CK3LZ9\MC9002975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40881"/>
            <a:ext cx="1828800" cy="95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99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Review data by-weekly</a:t>
            </a:r>
          </a:p>
          <a:p>
            <a:r>
              <a:rPr lang="en-US" dirty="0" smtClean="0"/>
              <a:t>Determine need to :</a:t>
            </a:r>
          </a:p>
          <a:p>
            <a:pPr lvl="1"/>
            <a:r>
              <a:rPr lang="en-US" dirty="0" smtClean="0"/>
              <a:t>No progress over time: modify plan</a:t>
            </a:r>
          </a:p>
          <a:p>
            <a:pPr lvl="1"/>
            <a:r>
              <a:rPr lang="en-US" dirty="0" smtClean="0"/>
              <a:t>Lack or minimal progress over time: Modify or maintain plan</a:t>
            </a:r>
          </a:p>
          <a:p>
            <a:pPr lvl="1"/>
            <a:r>
              <a:rPr lang="en-US" dirty="0" smtClean="0"/>
              <a:t>Reach goal: maintain plan</a:t>
            </a:r>
          </a:p>
          <a:p>
            <a:pPr lvl="1"/>
            <a:r>
              <a:rPr lang="en-US" dirty="0" smtClean="0"/>
              <a:t>Reach and maintain goal over time: consider fading out Tier 2 support and returning to Tier 1 level of supports with informal check-in.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5: Review Plan/ Data Based Decisions</a:t>
            </a:r>
            <a:endParaRPr lang="en-US" dirty="0"/>
          </a:p>
        </p:txBody>
      </p:sp>
      <p:pic>
        <p:nvPicPr>
          <p:cNvPr id="29698" name="Picture 2" descr="C:\Users\sjfishel\AppData\Local\Microsoft\Windows\Temporary Internet Files\Content.IE5\IQBJ9SQ5\MC900439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05" y="0"/>
            <a:ext cx="751905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5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700" smtClean="0"/>
              <a:t>Original data sources that lead to student identification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105" charset="-128"/>
              </a:rPr>
              <a:t>ODR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105" charset="-128"/>
              </a:rPr>
              <a:t>Attendance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105" charset="-128"/>
              </a:rPr>
              <a:t>Academics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105" charset="-128"/>
              </a:rPr>
              <a:t>“time out of class”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105" charset="-128"/>
              </a:rPr>
              <a:t>Teacher perception</a:t>
            </a:r>
          </a:p>
          <a:p>
            <a:pPr>
              <a:lnSpc>
                <a:spcPct val="80000"/>
              </a:lnSpc>
            </a:pPr>
            <a:r>
              <a:rPr lang="en-US" sz="2700" smtClean="0"/>
              <a:t>Key = frequent and regular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105" charset="-128"/>
              </a:rPr>
              <a:t>Celebrate success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105" charset="-128"/>
              </a:rPr>
              <a:t>Adjust if student doesn’t respond (or problems start reappearing)</a:t>
            </a:r>
          </a:p>
          <a:p>
            <a:pPr>
              <a:lnSpc>
                <a:spcPct val="80000"/>
              </a:lnSpc>
            </a:pPr>
            <a:r>
              <a:rPr lang="en-US" sz="2700" smtClean="0"/>
              <a:t>Cost –Benefit Analysis of overall process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Monitor </a:t>
            </a:r>
            <a:r>
              <a:rPr lang="en-US" sz="4000" dirty="0"/>
              <a:t>Student Progress and Evaluate Process</a:t>
            </a:r>
          </a:p>
        </p:txBody>
      </p:sp>
      <p:pic>
        <p:nvPicPr>
          <p:cNvPr id="30723" name="Picture 8" descr="C:\Users\sjfishel.SOA\AppData\Local\Microsoft\Windows\Temporary Internet Files\Content.IE5\E2CK3LZ9\MC9004344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5200"/>
            <a:ext cx="1000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37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>
          <a:xfrm>
            <a:off x="2590800" y="274638"/>
            <a:ext cx="5638800" cy="715962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Lessons Learned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76200" y="2057400"/>
            <a:ext cx="8229600" cy="47085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Teachers need to consistently implement classroom universals</a:t>
            </a:r>
          </a:p>
          <a:p>
            <a:pPr eaLnBrk="1" hangingPunct="1"/>
            <a:r>
              <a:rPr lang="en-US" sz="2400" dirty="0" smtClean="0"/>
              <a:t>Problem solving teams may need training on team process and how to collect, analyze and make data decisions</a:t>
            </a:r>
          </a:p>
          <a:p>
            <a:pPr eaLnBrk="1" hangingPunct="1"/>
            <a:r>
              <a:rPr lang="en-US" sz="2400" dirty="0" smtClean="0"/>
              <a:t>Protect meeting time, use an agenda and keep minutes</a:t>
            </a:r>
          </a:p>
          <a:p>
            <a:pPr eaLnBrk="1" hangingPunct="1"/>
            <a:r>
              <a:rPr lang="en-US" sz="2400" dirty="0" smtClean="0"/>
              <a:t>Build in time for professional development</a:t>
            </a:r>
          </a:p>
          <a:p>
            <a:pPr eaLnBrk="1" hangingPunct="1"/>
            <a:r>
              <a:rPr lang="en-US" sz="2400" dirty="0" smtClean="0"/>
              <a:t>New teachers may have no background knowledge regarding this process</a:t>
            </a:r>
          </a:p>
          <a:p>
            <a:pPr eaLnBrk="1" hangingPunct="1"/>
            <a:r>
              <a:rPr lang="en-US" sz="2400" dirty="0" smtClean="0"/>
              <a:t>It is hard to stick to Tier 2 data rules and not “jump” to Tier 3</a:t>
            </a:r>
          </a:p>
          <a:p>
            <a:pPr eaLnBrk="1" hangingPunct="1"/>
            <a:r>
              <a:rPr lang="en-US" sz="2400" dirty="0" smtClean="0"/>
              <a:t>Teachers often see “Support” as Outside Classroom</a:t>
            </a:r>
          </a:p>
          <a:p>
            <a:pPr eaLnBrk="1" hangingPunct="1"/>
            <a:r>
              <a:rPr lang="en-US" sz="2400" dirty="0" smtClean="0"/>
              <a:t>Communication, communication, communication!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31746" name="Picture 2" descr="C:\Users\sjfishel\AppData\Local\Microsoft\Windows\Temporary Internet Files\Content.IE5\8QG9M6L3\MC90044138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9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</a:t>
            </a:r>
            <a:r>
              <a:rPr lang="en-US" dirty="0"/>
              <a:t>will tier 2 look like in your school?</a:t>
            </a:r>
          </a:p>
          <a:p>
            <a:r>
              <a:rPr lang="en-US" dirty="0"/>
              <a:t>Who will be the tier 2 Coordinator or Coordinators??</a:t>
            </a:r>
          </a:p>
          <a:p>
            <a:r>
              <a:rPr lang="en-US" dirty="0"/>
              <a:t>Where will daily check-in and check-out occur?</a:t>
            </a:r>
          </a:p>
          <a:p>
            <a:r>
              <a:rPr lang="en-US" dirty="0"/>
              <a:t>What is the maximum number of students that can be served on the check in check out at one time?</a:t>
            </a:r>
          </a:p>
          <a:p>
            <a:r>
              <a:rPr lang="en-US" dirty="0"/>
              <a:t>What is the name of BEP for your and what is the Daily Progress Report called? (optional)</a:t>
            </a:r>
          </a:p>
          <a:p>
            <a:r>
              <a:rPr lang="en-US" dirty="0"/>
              <a:t>Who will check students in and out when coordinator is absent?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to Work….</a:t>
            </a:r>
            <a:endParaRPr lang="en-US" dirty="0"/>
          </a:p>
        </p:txBody>
      </p:sp>
      <p:pic>
        <p:nvPicPr>
          <p:cNvPr id="32770" name="Picture 9" descr="C:\Users\sjfishel.SOA\AppData\Local\Microsoft\Windows\Temporary Internet Files\Content.IE5\E2CK3LZ9\MC9000787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571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1" descr="C:\Users\sjfishel.SOA\AppData\Local\Microsoft\Windows\Temporary Internet Files\Content.IE5\E2CK3LZ9\MC9000786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52512"/>
            <a:ext cx="6381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2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3982" y="-1"/>
            <a:ext cx="8590128" cy="1600201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3 Tier System of Support Responsibilities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7650" y="1901967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Tier 1 Leadership Team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61497" y="224741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Tier 2 Teams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10425" y="2803272"/>
            <a:ext cx="160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Tier 3 Team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6242" y="3239372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 SW &amp; Classroom wide Supports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14700" y="2636736"/>
            <a:ext cx="2246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process data: determine overall intervention effectiveness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00900" y="3267671"/>
            <a:ext cx="1765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Uses process data: Determines overall intervention effectiveness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7650" y="5287623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Tier 1/ Universal Support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0" y="400633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In Check Out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24225" y="502199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Group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14700" y="584162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FBA/BSP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00900" y="502199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FBA/BIP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91400" y="5674341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WRAP Around Services</a:t>
            </a:r>
            <a:endParaRPr lang="en-US" dirty="0"/>
          </a:p>
        </p:txBody>
      </p:sp>
      <p:pic>
        <p:nvPicPr>
          <p:cNvPr id="33794" name="Picture 3" descr="C:\Users\sjfishel\AppData\Local\Microsoft\Windows\Temporary Internet Files\Content.IE5\BCVH8HPJ\MC9004382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08089"/>
            <a:ext cx="1828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1 is at Fidelity if: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Classrooms </a:t>
            </a:r>
            <a:r>
              <a:rPr lang="en-US" dirty="0" smtClean="0">
                <a:latin typeface="Calibri" pitchFamily="34" charset="0"/>
              </a:rPr>
              <a:t>are: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charset="0"/>
                <a:cs typeface="ＭＳ Ｐゴシック" charset="0"/>
              </a:rPr>
              <a:t>Problem </a:t>
            </a:r>
            <a:r>
              <a:rPr lang="en-US" dirty="0">
                <a:latin typeface="Calibri" pitchFamily="34" charset="0"/>
                <a:ea typeface="ＭＳ Ｐゴシック" charset="0"/>
                <a:cs typeface="ＭＳ Ｐゴシック" charset="0"/>
              </a:rPr>
              <a:t>Solving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latin typeface="Calibri" pitchFamily="34" charset="0"/>
                <a:ea typeface="ＭＳ Ｐゴシック" charset="0"/>
              </a:rPr>
              <a:t>Reviewing </a:t>
            </a:r>
            <a:r>
              <a:rPr lang="en-US" sz="2600" dirty="0">
                <a:latin typeface="Calibri" pitchFamily="34" charset="0"/>
                <a:ea typeface="ＭＳ Ｐゴシック" charset="0"/>
              </a:rPr>
              <a:t>data 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latin typeface="Calibri" pitchFamily="34" charset="0"/>
                <a:ea typeface="ＭＳ Ｐゴシック" charset="0"/>
              </a:rPr>
              <a:t>Developing </a:t>
            </a:r>
            <a:r>
              <a:rPr lang="en-US" sz="2600" dirty="0">
                <a:latin typeface="Calibri" pitchFamily="34" charset="0"/>
                <a:ea typeface="ＭＳ Ｐゴシック" charset="0"/>
              </a:rPr>
              <a:t>function-based interventions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Schools have: </a:t>
            </a:r>
          </a:p>
          <a:p>
            <a:r>
              <a:rPr lang="en-US" dirty="0" smtClean="0">
                <a:latin typeface="Calibri" pitchFamily="34" charset="0"/>
              </a:rPr>
              <a:t>80</a:t>
            </a:r>
            <a:r>
              <a:rPr lang="en-US" dirty="0">
                <a:latin typeface="Calibri" pitchFamily="34" charset="0"/>
              </a:rPr>
              <a:t>% or more on School-wide Evaluation Tool</a:t>
            </a:r>
          </a:p>
          <a:p>
            <a:r>
              <a:rPr lang="en-US" dirty="0" smtClean="0">
                <a:latin typeface="Calibri" pitchFamily="34" charset="0"/>
              </a:rPr>
              <a:t>Data </a:t>
            </a:r>
            <a:r>
              <a:rPr lang="en-US" dirty="0">
                <a:latin typeface="Calibri" pitchFamily="34" charset="0"/>
              </a:rPr>
              <a:t>based decision making </a:t>
            </a:r>
            <a:r>
              <a:rPr lang="en-US" dirty="0" smtClean="0">
                <a:latin typeface="Calibri" pitchFamily="34" charset="0"/>
              </a:rPr>
              <a:t>utilizing Office </a:t>
            </a:r>
            <a:r>
              <a:rPr lang="en-US" dirty="0">
                <a:latin typeface="Calibri" pitchFamily="34" charset="0"/>
              </a:rPr>
              <a:t>Discipline Referrals (ODR)</a:t>
            </a:r>
          </a:p>
          <a:p>
            <a:r>
              <a:rPr lang="en-US" dirty="0" smtClean="0">
                <a:latin typeface="Calibri" pitchFamily="34" charset="0"/>
              </a:rPr>
              <a:t>Feedback </a:t>
            </a:r>
            <a:r>
              <a:rPr lang="en-US" dirty="0">
                <a:latin typeface="Calibri" pitchFamily="34" charset="0"/>
              </a:rPr>
              <a:t>from parents, visitors, staff</a:t>
            </a:r>
          </a:p>
          <a:p>
            <a:r>
              <a:rPr lang="en-US" dirty="0" smtClean="0">
                <a:latin typeface="Calibri" pitchFamily="34" charset="0"/>
              </a:rPr>
              <a:t>Data </a:t>
            </a:r>
            <a:r>
              <a:rPr lang="en-US" dirty="0">
                <a:latin typeface="Calibri" pitchFamily="34" charset="0"/>
              </a:rPr>
              <a:t>collection systems 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in place</a:t>
            </a:r>
          </a:p>
          <a:p>
            <a:r>
              <a:rPr lang="en-US" dirty="0">
                <a:latin typeface="Calibri" pitchFamily="34" charset="0"/>
              </a:rPr>
              <a:t>Tier 1 Leadership </a:t>
            </a:r>
            <a:r>
              <a:rPr lang="en-US" dirty="0" smtClean="0">
                <a:latin typeface="Calibri" pitchFamily="34" charset="0"/>
              </a:rPr>
              <a:t>Teams</a:t>
            </a:r>
            <a:endParaRPr lang="en-US" dirty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Calibri" pitchFamily="34" charset="0"/>
                <a:ea typeface="ＭＳ Ｐゴシック" charset="0"/>
                <a:cs typeface="ＭＳ Ｐゴシック" charset="0"/>
              </a:rPr>
              <a:t>School-wide </a:t>
            </a:r>
            <a:r>
              <a:rPr lang="en-US" sz="2600" dirty="0" smtClean="0">
                <a:latin typeface="Calibri" pitchFamily="34" charset="0"/>
                <a:ea typeface="ＭＳ Ｐゴシック" charset="0"/>
                <a:cs typeface="ＭＳ Ｐゴシック" charset="0"/>
              </a:rPr>
              <a:t>PBIS</a:t>
            </a:r>
            <a:endParaRPr lang="en-US" sz="2600" dirty="0">
              <a:latin typeface="Calibri" pitchFamily="34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Calibri" pitchFamily="34" charset="0"/>
                <a:ea typeface="ＭＳ Ｐゴシック" charset="0"/>
              </a:rPr>
              <a:t>Universal supports for the 8 steps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6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Your Schools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4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2"/>
          <p:cNvGrpSpPr>
            <a:grpSpLocks/>
          </p:cNvGrpSpPr>
          <p:nvPr/>
        </p:nvGrpSpPr>
        <p:grpSpPr bwMode="auto">
          <a:xfrm>
            <a:off x="685800" y="1371600"/>
            <a:ext cx="2057400" cy="381000"/>
            <a:chOff x="432" y="1008"/>
            <a:chExt cx="1296" cy="240"/>
          </a:xfrm>
        </p:grpSpPr>
        <p:sp>
          <p:nvSpPr>
            <p:cNvPr id="19489" name="Text Box 3"/>
            <p:cNvSpPr txBox="1">
              <a:spLocks noChangeArrowheads="1"/>
            </p:cNvSpPr>
            <p:nvPr/>
          </p:nvSpPr>
          <p:spPr bwMode="auto">
            <a:xfrm>
              <a:off x="432" y="1008"/>
              <a:ext cx="12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Times New Roman" charset="0"/>
                </a:rPr>
                <a:t>Academic Systems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9490" name="Rectangle 4"/>
            <p:cNvSpPr>
              <a:spLocks noChangeArrowheads="1"/>
            </p:cNvSpPr>
            <p:nvPr/>
          </p:nvSpPr>
          <p:spPr bwMode="auto">
            <a:xfrm>
              <a:off x="432" y="1056"/>
              <a:ext cx="129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grpSp>
        <p:nvGrpSpPr>
          <p:cNvPr id="19458" name="Group 5"/>
          <p:cNvGrpSpPr>
            <a:grpSpLocks/>
          </p:cNvGrpSpPr>
          <p:nvPr/>
        </p:nvGrpSpPr>
        <p:grpSpPr bwMode="auto">
          <a:xfrm>
            <a:off x="5943600" y="1371600"/>
            <a:ext cx="2095500" cy="381000"/>
            <a:chOff x="3744" y="1008"/>
            <a:chExt cx="1320" cy="240"/>
          </a:xfrm>
        </p:grpSpPr>
        <p:sp>
          <p:nvSpPr>
            <p:cNvPr id="19487" name="Text Box 6"/>
            <p:cNvSpPr txBox="1">
              <a:spLocks noChangeArrowheads="1"/>
            </p:cNvSpPr>
            <p:nvPr/>
          </p:nvSpPr>
          <p:spPr bwMode="auto">
            <a:xfrm>
              <a:off x="3744" y="1008"/>
              <a:ext cx="13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Times New Roman" charset="0"/>
                </a:rPr>
                <a:t>Behavioral Systems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9488" name="Rectangle 7"/>
            <p:cNvSpPr>
              <a:spLocks noChangeArrowheads="1"/>
            </p:cNvSpPr>
            <p:nvPr/>
          </p:nvSpPr>
          <p:spPr bwMode="auto">
            <a:xfrm>
              <a:off x="3744" y="1056"/>
              <a:ext cx="129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3810000" y="2286000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imes New Roman" charset="0"/>
              </a:rPr>
              <a:t>1-5%</a:t>
            </a: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4876800" y="2286000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imes New Roman" charset="0"/>
              </a:rPr>
              <a:t>1-5%</a:t>
            </a:r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3429000" y="3048000"/>
            <a:ext cx="590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imes New Roman" charset="0"/>
              </a:rPr>
              <a:t>5-10%</a:t>
            </a:r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5105400" y="3048000"/>
            <a:ext cx="590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imes New Roman" charset="0"/>
              </a:rPr>
              <a:t>5-10%</a:t>
            </a:r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2879725" y="4684713"/>
            <a:ext cx="666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imes New Roman" charset="0"/>
              </a:rPr>
              <a:t>80-90%</a:t>
            </a:r>
          </a:p>
        </p:txBody>
      </p:sp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5638800" y="4724400"/>
            <a:ext cx="666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imes New Roman" charset="0"/>
              </a:rPr>
              <a:t>80-90%</a:t>
            </a:r>
          </a:p>
        </p:txBody>
      </p:sp>
      <p:grpSp>
        <p:nvGrpSpPr>
          <p:cNvPr id="19465" name="Group 14"/>
          <p:cNvGrpSpPr>
            <a:grpSpLocks/>
          </p:cNvGrpSpPr>
          <p:nvPr/>
        </p:nvGrpSpPr>
        <p:grpSpPr bwMode="auto">
          <a:xfrm>
            <a:off x="304800" y="2057400"/>
            <a:ext cx="3352800" cy="822325"/>
            <a:chOff x="192" y="1296"/>
            <a:chExt cx="2112" cy="518"/>
          </a:xfrm>
        </p:grpSpPr>
        <p:sp>
          <p:nvSpPr>
            <p:cNvPr id="19485" name="Text Box 15"/>
            <p:cNvSpPr txBox="1">
              <a:spLocks noChangeArrowheads="1"/>
            </p:cNvSpPr>
            <p:nvPr/>
          </p:nvSpPr>
          <p:spPr bwMode="auto">
            <a:xfrm>
              <a:off x="192" y="1296"/>
              <a:ext cx="144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 dirty="0">
                  <a:latin typeface="Times New Roman" charset="0"/>
                </a:rPr>
                <a:t>Intensive, Individual Interventions</a:t>
              </a:r>
              <a:endParaRPr lang="en-US" sz="1200" dirty="0">
                <a:latin typeface="Times New Roman" charset="0"/>
              </a:endParaRPr>
            </a:p>
            <a:p>
              <a:pPr>
                <a:buFontTx/>
                <a:buChar char="•"/>
              </a:pPr>
              <a:r>
                <a:rPr lang="en-US" sz="1200" dirty="0">
                  <a:latin typeface="Times New Roman" charset="0"/>
                </a:rPr>
                <a:t>Individual Students</a:t>
              </a:r>
            </a:p>
            <a:p>
              <a:pPr>
                <a:buFontTx/>
                <a:buChar char="•"/>
              </a:pPr>
              <a:r>
                <a:rPr lang="en-US" sz="1200" dirty="0">
                  <a:latin typeface="Times New Roman" charset="0"/>
                </a:rPr>
                <a:t>Assessment-based</a:t>
              </a:r>
            </a:p>
            <a:p>
              <a:pPr>
                <a:buFontTx/>
                <a:buChar char="•"/>
              </a:pPr>
              <a:r>
                <a:rPr lang="en-US" sz="1200" dirty="0">
                  <a:latin typeface="Times New Roman" charset="0"/>
                </a:rPr>
                <a:t>High Intensity</a:t>
              </a:r>
            </a:p>
          </p:txBody>
        </p:sp>
        <p:sp>
          <p:nvSpPr>
            <p:cNvPr id="19486" name="Line 16"/>
            <p:cNvSpPr>
              <a:spLocks noChangeShapeType="1"/>
            </p:cNvSpPr>
            <p:nvPr/>
          </p:nvSpPr>
          <p:spPr bwMode="auto">
            <a:xfrm>
              <a:off x="1968" y="153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9466" name="Group 17"/>
          <p:cNvGrpSpPr>
            <a:grpSpLocks/>
          </p:cNvGrpSpPr>
          <p:nvPr/>
        </p:nvGrpSpPr>
        <p:grpSpPr bwMode="auto">
          <a:xfrm>
            <a:off x="5484813" y="2133600"/>
            <a:ext cx="2898775" cy="822325"/>
            <a:chOff x="3455" y="1344"/>
            <a:chExt cx="1826" cy="518"/>
          </a:xfrm>
        </p:grpSpPr>
        <p:sp>
          <p:nvSpPr>
            <p:cNvPr id="19483" name="Line 18"/>
            <p:cNvSpPr>
              <a:spLocks noChangeShapeType="1"/>
            </p:cNvSpPr>
            <p:nvPr/>
          </p:nvSpPr>
          <p:spPr bwMode="auto">
            <a:xfrm rot="10779537">
              <a:off x="3455" y="153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84" name="Text Box 19"/>
            <p:cNvSpPr txBox="1">
              <a:spLocks noChangeArrowheads="1"/>
            </p:cNvSpPr>
            <p:nvPr/>
          </p:nvSpPr>
          <p:spPr bwMode="auto">
            <a:xfrm>
              <a:off x="3840" y="1344"/>
              <a:ext cx="144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 dirty="0">
                  <a:latin typeface="Times New Roman" charset="0"/>
                </a:rPr>
                <a:t>Intensive, Individual Interventions</a:t>
              </a:r>
              <a:endParaRPr lang="en-US" sz="1200" dirty="0">
                <a:latin typeface="Times New Roman" charset="0"/>
              </a:endParaRPr>
            </a:p>
            <a:p>
              <a:pPr>
                <a:buFontTx/>
                <a:buChar char="•"/>
              </a:pPr>
              <a:r>
                <a:rPr lang="en-US" sz="1200" dirty="0">
                  <a:latin typeface="Times New Roman" charset="0"/>
                </a:rPr>
                <a:t>Individual Students</a:t>
              </a:r>
            </a:p>
            <a:p>
              <a:pPr>
                <a:buFontTx/>
                <a:buChar char="•"/>
              </a:pPr>
              <a:r>
                <a:rPr lang="en-US" sz="1200" dirty="0">
                  <a:latin typeface="Times New Roman" charset="0"/>
                </a:rPr>
                <a:t>Assessment-based</a:t>
              </a:r>
            </a:p>
            <a:p>
              <a:pPr>
                <a:buFontTx/>
                <a:buChar char="•"/>
              </a:pPr>
              <a:r>
                <a:rPr lang="en-US" sz="1200" dirty="0">
                  <a:latin typeface="Times New Roman" charset="0"/>
                </a:rPr>
                <a:t>Intense, durable procedures</a:t>
              </a:r>
            </a:p>
          </p:txBody>
        </p:sp>
      </p:grpSp>
      <p:grpSp>
        <p:nvGrpSpPr>
          <p:cNvPr id="19467" name="Group 20"/>
          <p:cNvGrpSpPr>
            <a:grpSpLocks/>
          </p:cNvGrpSpPr>
          <p:nvPr/>
        </p:nvGrpSpPr>
        <p:grpSpPr bwMode="auto">
          <a:xfrm>
            <a:off x="304800" y="3048000"/>
            <a:ext cx="2971800" cy="1004888"/>
            <a:chOff x="192" y="1920"/>
            <a:chExt cx="1872" cy="633"/>
          </a:xfrm>
        </p:grpSpPr>
        <p:sp>
          <p:nvSpPr>
            <p:cNvPr id="19481" name="Text Box 21"/>
            <p:cNvSpPr txBox="1">
              <a:spLocks noChangeArrowheads="1"/>
            </p:cNvSpPr>
            <p:nvPr/>
          </p:nvSpPr>
          <p:spPr bwMode="auto">
            <a:xfrm>
              <a:off x="192" y="1920"/>
              <a:ext cx="1257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 dirty="0">
                  <a:latin typeface="Times New Roman" charset="0"/>
                </a:rPr>
                <a:t>Targeted Group Interventions</a:t>
              </a:r>
              <a:endParaRPr lang="en-US" sz="1200" dirty="0">
                <a:latin typeface="Times New Roman" charset="0"/>
              </a:endParaRPr>
            </a:p>
            <a:p>
              <a:pPr>
                <a:buFontTx/>
                <a:buChar char="•"/>
              </a:pPr>
              <a:r>
                <a:rPr lang="en-US" sz="1200" dirty="0">
                  <a:latin typeface="Times New Roman" charset="0"/>
                </a:rPr>
                <a:t>Some students (at-risk)</a:t>
              </a:r>
            </a:p>
            <a:p>
              <a:pPr>
                <a:buFontTx/>
                <a:buChar char="•"/>
              </a:pPr>
              <a:r>
                <a:rPr lang="en-US" sz="1200" dirty="0">
                  <a:latin typeface="Times New Roman" charset="0"/>
                </a:rPr>
                <a:t>High efficiency</a:t>
              </a:r>
            </a:p>
            <a:p>
              <a:pPr>
                <a:buFontTx/>
                <a:buChar char="•"/>
              </a:pPr>
              <a:r>
                <a:rPr lang="en-US" sz="1200" dirty="0">
                  <a:latin typeface="Times New Roman" charset="0"/>
                </a:rPr>
                <a:t>Rapid response</a:t>
              </a:r>
            </a:p>
            <a:p>
              <a:endParaRPr lang="en-US" sz="1200" dirty="0">
                <a:latin typeface="Times New Roman" charset="0"/>
              </a:endParaRPr>
            </a:p>
          </p:txBody>
        </p:sp>
        <p:sp>
          <p:nvSpPr>
            <p:cNvPr id="19482" name="Line 22"/>
            <p:cNvSpPr>
              <a:spLocks noChangeShapeType="1"/>
            </p:cNvSpPr>
            <p:nvPr/>
          </p:nvSpPr>
          <p:spPr bwMode="auto">
            <a:xfrm>
              <a:off x="1728" y="201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9468" name="Group 23"/>
          <p:cNvGrpSpPr>
            <a:grpSpLocks/>
          </p:cNvGrpSpPr>
          <p:nvPr/>
        </p:nvGrpSpPr>
        <p:grpSpPr bwMode="auto">
          <a:xfrm>
            <a:off x="5791200" y="3048000"/>
            <a:ext cx="2833688" cy="1004888"/>
            <a:chOff x="3648" y="1920"/>
            <a:chExt cx="1785" cy="633"/>
          </a:xfrm>
        </p:grpSpPr>
        <p:sp>
          <p:nvSpPr>
            <p:cNvPr id="19479" name="Text Box 24"/>
            <p:cNvSpPr txBox="1">
              <a:spLocks noChangeArrowheads="1"/>
            </p:cNvSpPr>
            <p:nvPr/>
          </p:nvSpPr>
          <p:spPr bwMode="auto">
            <a:xfrm>
              <a:off x="4176" y="1920"/>
              <a:ext cx="1257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 dirty="0">
                  <a:latin typeface="Times New Roman" charset="0"/>
                </a:rPr>
                <a:t>Targeted Group Interventions</a:t>
              </a:r>
              <a:endParaRPr lang="en-US" sz="1200" dirty="0">
                <a:latin typeface="Times New Roman" charset="0"/>
              </a:endParaRPr>
            </a:p>
            <a:p>
              <a:pPr>
                <a:buFontTx/>
                <a:buChar char="•"/>
              </a:pPr>
              <a:r>
                <a:rPr lang="en-US" sz="1200" dirty="0">
                  <a:latin typeface="Times New Roman" charset="0"/>
                </a:rPr>
                <a:t>Some students (at-risk)</a:t>
              </a:r>
            </a:p>
            <a:p>
              <a:pPr>
                <a:buFontTx/>
                <a:buChar char="•"/>
              </a:pPr>
              <a:r>
                <a:rPr lang="en-US" sz="1200" dirty="0">
                  <a:latin typeface="Times New Roman" charset="0"/>
                </a:rPr>
                <a:t>High efficiency</a:t>
              </a:r>
            </a:p>
            <a:p>
              <a:pPr>
                <a:buFontTx/>
                <a:buChar char="•"/>
              </a:pPr>
              <a:r>
                <a:rPr lang="en-US" sz="1200" dirty="0">
                  <a:latin typeface="Times New Roman" charset="0"/>
                </a:rPr>
                <a:t>Rapid response</a:t>
              </a:r>
            </a:p>
            <a:p>
              <a:endParaRPr lang="en-US" sz="1200" dirty="0">
                <a:latin typeface="Times New Roman" charset="0"/>
              </a:endParaRPr>
            </a:p>
          </p:txBody>
        </p:sp>
        <p:sp>
          <p:nvSpPr>
            <p:cNvPr id="19480" name="Line 25"/>
            <p:cNvSpPr>
              <a:spLocks noChangeShapeType="1"/>
            </p:cNvSpPr>
            <p:nvPr/>
          </p:nvSpPr>
          <p:spPr bwMode="auto">
            <a:xfrm rot="10739161">
              <a:off x="3648" y="201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9469" name="Group 26"/>
          <p:cNvGrpSpPr>
            <a:grpSpLocks/>
          </p:cNvGrpSpPr>
          <p:nvPr/>
        </p:nvGrpSpPr>
        <p:grpSpPr bwMode="auto">
          <a:xfrm>
            <a:off x="228600" y="4648200"/>
            <a:ext cx="2514600" cy="639763"/>
            <a:chOff x="144" y="2928"/>
            <a:chExt cx="1584" cy="403"/>
          </a:xfrm>
        </p:grpSpPr>
        <p:sp>
          <p:nvSpPr>
            <p:cNvPr id="19477" name="Text Box 27"/>
            <p:cNvSpPr txBox="1">
              <a:spLocks noChangeArrowheads="1"/>
            </p:cNvSpPr>
            <p:nvPr/>
          </p:nvSpPr>
          <p:spPr bwMode="auto">
            <a:xfrm>
              <a:off x="144" y="2928"/>
              <a:ext cx="102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 dirty="0">
                  <a:latin typeface="Times New Roman" charset="0"/>
                </a:rPr>
                <a:t>Universal Interventions</a:t>
              </a:r>
              <a:endParaRPr lang="en-US" sz="1200" dirty="0">
                <a:latin typeface="Times New Roman" charset="0"/>
              </a:endParaRPr>
            </a:p>
            <a:p>
              <a:pPr>
                <a:buFontTx/>
                <a:buChar char="•"/>
              </a:pPr>
              <a:r>
                <a:rPr lang="en-US" sz="1200" dirty="0">
                  <a:latin typeface="Times New Roman" charset="0"/>
                </a:rPr>
                <a:t>All students</a:t>
              </a:r>
            </a:p>
            <a:p>
              <a:pPr>
                <a:buFontTx/>
                <a:buChar char="•"/>
              </a:pPr>
              <a:r>
                <a:rPr lang="en-US" sz="1200" dirty="0">
                  <a:latin typeface="Times New Roman" charset="0"/>
                </a:rPr>
                <a:t>Preventive,  proactive</a:t>
              </a:r>
            </a:p>
          </p:txBody>
        </p:sp>
        <p:sp>
          <p:nvSpPr>
            <p:cNvPr id="19478" name="Line 28"/>
            <p:cNvSpPr>
              <a:spLocks noChangeShapeType="1"/>
            </p:cNvSpPr>
            <p:nvPr/>
          </p:nvSpPr>
          <p:spPr bwMode="auto">
            <a:xfrm>
              <a:off x="1392" y="3024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9470" name="Group 29"/>
          <p:cNvGrpSpPr>
            <a:grpSpLocks/>
          </p:cNvGrpSpPr>
          <p:nvPr/>
        </p:nvGrpSpPr>
        <p:grpSpPr bwMode="auto">
          <a:xfrm>
            <a:off x="6400800" y="4648200"/>
            <a:ext cx="2465388" cy="639763"/>
            <a:chOff x="4032" y="2928"/>
            <a:chExt cx="1553" cy="403"/>
          </a:xfrm>
        </p:grpSpPr>
        <p:sp>
          <p:nvSpPr>
            <p:cNvPr id="19475" name="Text Box 30"/>
            <p:cNvSpPr txBox="1">
              <a:spLocks noChangeArrowheads="1"/>
            </p:cNvSpPr>
            <p:nvPr/>
          </p:nvSpPr>
          <p:spPr bwMode="auto">
            <a:xfrm>
              <a:off x="4512" y="2928"/>
              <a:ext cx="107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 dirty="0">
                  <a:latin typeface="Times New Roman" charset="0"/>
                </a:rPr>
                <a:t>Universal Interventions</a:t>
              </a:r>
              <a:endParaRPr lang="en-US" sz="1200" dirty="0">
                <a:latin typeface="Times New Roman" charset="0"/>
              </a:endParaRPr>
            </a:p>
            <a:p>
              <a:pPr>
                <a:buFontTx/>
                <a:buChar char="•"/>
              </a:pPr>
              <a:r>
                <a:rPr lang="en-US" sz="1200" dirty="0">
                  <a:latin typeface="Times New Roman" charset="0"/>
                </a:rPr>
                <a:t>All settings, all students</a:t>
              </a:r>
            </a:p>
            <a:p>
              <a:pPr>
                <a:buFontTx/>
                <a:buChar char="•"/>
              </a:pPr>
              <a:r>
                <a:rPr lang="en-US" sz="1200" dirty="0">
                  <a:latin typeface="Times New Roman" charset="0"/>
                </a:rPr>
                <a:t>Preventive,  proactive</a:t>
              </a:r>
            </a:p>
          </p:txBody>
        </p:sp>
        <p:sp>
          <p:nvSpPr>
            <p:cNvPr id="19476" name="Line 31"/>
            <p:cNvSpPr>
              <a:spLocks noChangeShapeType="1"/>
            </p:cNvSpPr>
            <p:nvPr/>
          </p:nvSpPr>
          <p:spPr bwMode="auto">
            <a:xfrm rot="10779294">
              <a:off x="4032" y="3024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aphicFrame>
        <p:nvGraphicFramePr>
          <p:cNvPr id="19471" name="Object 32"/>
          <p:cNvGraphicFramePr>
            <a:graphicFrameLocks noChangeAspect="1"/>
          </p:cNvGraphicFramePr>
          <p:nvPr/>
        </p:nvGraphicFramePr>
        <p:xfrm>
          <a:off x="3200400" y="2057400"/>
          <a:ext cx="12954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Drawing" r:id="rId4" imgW="1295400" imgH="4406900" progId="">
                  <p:embed/>
                </p:oleObj>
              </mc:Choice>
              <mc:Fallback>
                <p:oleObj name="Drawing" r:id="rId4" imgW="1295400" imgH="4406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57400"/>
                        <a:ext cx="129540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33"/>
          <p:cNvGraphicFramePr>
            <a:graphicFrameLocks noChangeAspect="1"/>
          </p:cNvGraphicFramePr>
          <p:nvPr/>
        </p:nvGraphicFramePr>
        <p:xfrm>
          <a:off x="4495800" y="2057400"/>
          <a:ext cx="12858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Drawing" r:id="rId6" imgW="1282700" imgH="4406900" progId="">
                  <p:embed/>
                </p:oleObj>
              </mc:Choice>
              <mc:Fallback>
                <p:oleObj name="Drawing" r:id="rId6" imgW="1282700" imgH="4406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57400"/>
                        <a:ext cx="12858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45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latin typeface="+mn-lt"/>
                <a:ea typeface="+mj-ea"/>
                <a:cs typeface="+mj-cs"/>
              </a:rPr>
              <a:t>Designing School-Wide Systems for Student Success</a:t>
            </a:r>
          </a:p>
        </p:txBody>
      </p:sp>
      <p:sp>
        <p:nvSpPr>
          <p:cNvPr id="35" name="Oval 34"/>
          <p:cNvSpPr/>
          <p:nvPr/>
        </p:nvSpPr>
        <p:spPr>
          <a:xfrm>
            <a:off x="3429000" y="2671763"/>
            <a:ext cx="2209800" cy="101758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91400" y="6172200"/>
            <a:ext cx="1233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www.PBIS.org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9071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2527</Words>
  <Application>Microsoft Office PowerPoint</Application>
  <PresentationFormat>On-screen Show (4:3)</PresentationFormat>
  <Paragraphs>465</Paragraphs>
  <Slides>56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Stack of books design template</vt:lpstr>
      <vt:lpstr>Waveform</vt:lpstr>
      <vt:lpstr>Drawing</vt:lpstr>
      <vt:lpstr>Tier 2 Secondary Prevention/Supports Training</vt:lpstr>
      <vt:lpstr>Participants will:</vt:lpstr>
      <vt:lpstr>A quick review of Tier 1</vt:lpstr>
      <vt:lpstr>PowerPoint Presentation</vt:lpstr>
      <vt:lpstr>PowerPoint Presentation</vt:lpstr>
      <vt:lpstr>Tier 1 is at Fidelity if:</vt:lpstr>
      <vt:lpstr>PowerPoint Presentation</vt:lpstr>
      <vt:lpstr>Insert Your Schools Matrix</vt:lpstr>
      <vt:lpstr>Designing School-Wide Systems for Student Success</vt:lpstr>
      <vt:lpstr>Tier 2</vt:lpstr>
      <vt:lpstr>Tier 2 Intervention Readiness</vt:lpstr>
      <vt:lpstr>Why Tier 2 Supports</vt:lpstr>
      <vt:lpstr>PowerPoint Presentation</vt:lpstr>
      <vt:lpstr>Basic Steps Prior to Tier 2 Supports</vt:lpstr>
      <vt:lpstr>Infrastructure Review/ Development</vt:lpstr>
      <vt:lpstr>Critical Features</vt:lpstr>
      <vt:lpstr>Challenges to Consider</vt:lpstr>
      <vt:lpstr>What are  Tier 2  Interventions?</vt:lpstr>
      <vt:lpstr>PowerPoint Presentation</vt:lpstr>
      <vt:lpstr>Why do Tier 2 interventions work?</vt:lpstr>
      <vt:lpstr>Who is involved with Tier 2?</vt:lpstr>
      <vt:lpstr>Tier 2 Support Team Members</vt:lpstr>
      <vt:lpstr>Tier 2 Team Responsibilities</vt:lpstr>
      <vt:lpstr>Tier 2  Coordinator/Coach Responsibilities</vt:lpstr>
      <vt:lpstr>Characteristics of an effective coordinator/ internal coach</vt:lpstr>
      <vt:lpstr>Role of Behavioral Health</vt:lpstr>
      <vt:lpstr>PowerPoint Presentation</vt:lpstr>
      <vt:lpstr>5 Steps in Implementing Tier 2 Supports </vt:lpstr>
      <vt:lpstr>Step 1:  Classroom Problem Solving</vt:lpstr>
      <vt:lpstr>Step 2: Identify Students in Need of Tier 2 Supports</vt:lpstr>
      <vt:lpstr>Tier 2 Team Process</vt:lpstr>
      <vt:lpstr>Step 3: Teacher Referrals for Tier 2 Supports</vt:lpstr>
      <vt:lpstr>Other Strategies to Identify Students</vt:lpstr>
      <vt:lpstr>PowerPoint Presentation</vt:lpstr>
      <vt:lpstr>Step 4: Tier 2 Supports</vt:lpstr>
      <vt:lpstr>Tier II Supports</vt:lpstr>
      <vt:lpstr>Small group targeted interventions</vt:lpstr>
      <vt:lpstr>What are Tier 2 interventions?</vt:lpstr>
      <vt:lpstr>Development and Implementation Steps</vt:lpstr>
      <vt:lpstr>Considerations for Developing a Reward System</vt:lpstr>
      <vt:lpstr>Check In Check Out</vt:lpstr>
      <vt:lpstr>Who is Tier 2 Check In Check Out good for?</vt:lpstr>
      <vt:lpstr>PowerPoint Presentation</vt:lpstr>
      <vt:lpstr>Behavior Contracts</vt:lpstr>
      <vt:lpstr>PowerPoint Presentation</vt:lpstr>
      <vt:lpstr>PowerPoint Presentation</vt:lpstr>
      <vt:lpstr>Positive Consequence System (Tier 2)</vt:lpstr>
      <vt:lpstr>PowerPoint Presentation</vt:lpstr>
      <vt:lpstr>PowerPoint Presentation</vt:lpstr>
      <vt:lpstr>Behavioral Health Collaboration</vt:lpstr>
      <vt:lpstr>Step 5: Review Plan/ Data Based Decisions</vt:lpstr>
      <vt:lpstr>PowerPoint Presentation</vt:lpstr>
      <vt:lpstr>Monitor Student Progress and Evaluate Process</vt:lpstr>
      <vt:lpstr>Lessons Learned</vt:lpstr>
      <vt:lpstr>Now to Work….</vt:lpstr>
      <vt:lpstr>3 Tier System of Support Responsibilities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Sjfishel</dc:creator>
  <cp:lastModifiedBy>Sjfishel</cp:lastModifiedBy>
  <cp:revision>57</cp:revision>
  <cp:lastPrinted>2013-05-16T21:01:35Z</cp:lastPrinted>
  <dcterms:created xsi:type="dcterms:W3CDTF">2013-05-13T18:22:05Z</dcterms:created>
  <dcterms:modified xsi:type="dcterms:W3CDTF">2014-01-31T01:32:10Z</dcterms:modified>
</cp:coreProperties>
</file>