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charts/chart2.xml" ContentType="application/vnd.openxmlformats-officedocument.drawingml.chart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03" r:id="rId2"/>
    <p:sldId id="272" r:id="rId3"/>
    <p:sldId id="275" r:id="rId4"/>
    <p:sldId id="306" r:id="rId5"/>
    <p:sldId id="297" r:id="rId6"/>
    <p:sldId id="300" r:id="rId7"/>
    <p:sldId id="286" r:id="rId8"/>
    <p:sldId id="260" r:id="rId9"/>
    <p:sldId id="270" r:id="rId10"/>
    <p:sldId id="305" r:id="rId11"/>
    <p:sldId id="302" r:id="rId12"/>
    <p:sldId id="276" r:id="rId13"/>
    <p:sldId id="284" r:id="rId14"/>
    <p:sldId id="266" r:id="rId15"/>
    <p:sldId id="278" r:id="rId16"/>
    <p:sldId id="287" r:id="rId17"/>
    <p:sldId id="268" r:id="rId18"/>
    <p:sldId id="285" r:id="rId19"/>
    <p:sldId id="294" r:id="rId20"/>
    <p:sldId id="295" r:id="rId21"/>
    <p:sldId id="304" r:id="rId22"/>
    <p:sldId id="261" r:id="rId23"/>
    <p:sldId id="262" r:id="rId24"/>
    <p:sldId id="263" r:id="rId25"/>
    <p:sldId id="264" r:id="rId26"/>
    <p:sldId id="269" r:id="rId27"/>
    <p:sldId id="283" r:id="rId28"/>
    <p:sldId id="296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E62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07" autoAdjust="0"/>
  </p:normalViewPr>
  <p:slideViewPr>
    <p:cSldViewPr>
      <p:cViewPr varScale="1">
        <p:scale>
          <a:sx n="126" d="100"/>
          <a:sy n="126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50" d="100"/>
          <a:sy n="150" d="100"/>
        </p:scale>
        <p:origin x="-1448" y="5624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5.7907665387980332E-2"/>
          <c:y val="5.1587301587301633E-2"/>
          <c:w val="0.71228699777912396"/>
          <c:h val="0.8478840144981940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Expectations Defined</c:v>
                </c:pt>
              </c:strCache>
            </c:strRef>
          </c:tx>
          <c:dLbls>
            <c:dLblPos val="inEnd"/>
            <c:showVal val="1"/>
          </c:dLbls>
          <c:cat>
            <c:strRef>
              <c:f>Sheet1!$A$2</c:f>
              <c:strCache>
                <c:ptCount val="1"/>
                <c:pt idx="0">
                  <c:v>2011-2012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91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Expectations Taught</c:v>
                </c:pt>
              </c:strCache>
            </c:strRef>
          </c:tx>
          <c:dLbls>
            <c:dLblPos val="inEnd"/>
            <c:showVal val="1"/>
          </c:dLbls>
          <c:cat>
            <c:strRef>
              <c:f>Sheet1!$A$2</c:f>
              <c:strCache>
                <c:ptCount val="1"/>
                <c:pt idx="0">
                  <c:v>2011-2012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Reward System</c:v>
                </c:pt>
              </c:strCache>
            </c:strRef>
          </c:tx>
          <c:dLbls>
            <c:dLblPos val="inEnd"/>
            <c:showVal val="1"/>
          </c:dLbls>
          <c:cat>
            <c:strRef>
              <c:f>Sheet1!$A$2</c:f>
              <c:strCache>
                <c:ptCount val="1"/>
                <c:pt idx="0">
                  <c:v>2011-2012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53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Violations System</c:v>
                </c:pt>
              </c:strCache>
            </c:strRef>
          </c:tx>
          <c:dLbls>
            <c:dLblPos val="inEnd"/>
            <c:showVal val="1"/>
          </c:dLbls>
          <c:cat>
            <c:strRef>
              <c:f>Sheet1!$A$2</c:f>
              <c:strCache>
                <c:ptCount val="1"/>
                <c:pt idx="0">
                  <c:v>2011-2012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53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Monitoring</c:v>
                </c:pt>
              </c:strCache>
            </c:strRef>
          </c:tx>
          <c:dLbls>
            <c:dLblPos val="inEnd"/>
            <c:showVal val="1"/>
          </c:dLbls>
          <c:cat>
            <c:strRef>
              <c:f>Sheet1!$A$2</c:f>
              <c:strCache>
                <c:ptCount val="1"/>
                <c:pt idx="0">
                  <c:v>2011-2012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63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Management</c:v>
                </c:pt>
              </c:strCache>
            </c:strRef>
          </c:tx>
          <c:dLbls>
            <c:dLblPos val="inEnd"/>
            <c:showVal val="1"/>
          </c:dLbls>
          <c:cat>
            <c:strRef>
              <c:f>Sheet1!$A$2</c:f>
              <c:strCache>
                <c:ptCount val="1"/>
                <c:pt idx="0">
                  <c:v>2011-2012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District Support</c:v>
                </c:pt>
              </c:strCache>
            </c:strRef>
          </c:tx>
          <c:dLbls>
            <c:dLblPos val="inEnd"/>
            <c:showVal val="1"/>
          </c:dLbls>
          <c:cat>
            <c:strRef>
              <c:f>Sheet1!$A$2</c:f>
              <c:strCache>
                <c:ptCount val="1"/>
                <c:pt idx="0">
                  <c:v>2011-2012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58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Implementation Average</c:v>
                </c:pt>
              </c:strCache>
            </c:strRef>
          </c:tx>
          <c:dLbls>
            <c:dLblPos val="inEnd"/>
            <c:showVal val="1"/>
          </c:dLbls>
          <c:cat>
            <c:strRef>
              <c:f>Sheet1!$A$2</c:f>
              <c:strCache>
                <c:ptCount val="1"/>
                <c:pt idx="0">
                  <c:v>2011-2012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52</c:v>
                </c:pt>
              </c:numCache>
            </c:numRef>
          </c:val>
        </c:ser>
        <c:axId val="171299584"/>
        <c:axId val="191170432"/>
      </c:barChart>
      <c:catAx>
        <c:axId val="171299584"/>
        <c:scaling>
          <c:orientation val="minMax"/>
        </c:scaling>
        <c:axPos val="b"/>
        <c:tickLblPos val="nextTo"/>
        <c:crossAx val="191170432"/>
        <c:crosses val="autoZero"/>
        <c:auto val="1"/>
        <c:lblAlgn val="ctr"/>
        <c:lblOffset val="100"/>
      </c:catAx>
      <c:valAx>
        <c:axId val="1911704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71299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728868026112098"/>
          <c:y val="4.5989251343582012E-2"/>
          <c:w val="0.19561730264486216"/>
          <c:h val="0.86040244969379043"/>
        </c:manualLayout>
      </c:layout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Risk Ratio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2010-2011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Protection Ratio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2010-2011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80</c:v>
                </c:pt>
              </c:numCache>
            </c:numRef>
          </c:val>
        </c:ser>
        <c:axId val="125028992"/>
        <c:axId val="125034880"/>
      </c:barChart>
      <c:catAx>
        <c:axId val="125028992"/>
        <c:scaling>
          <c:orientation val="minMax"/>
        </c:scaling>
        <c:axPos val="b"/>
        <c:numFmt formatCode="General" sourceLinked="1"/>
        <c:tickLblPos val="nextTo"/>
        <c:crossAx val="125034880"/>
        <c:crosses val="autoZero"/>
        <c:auto val="1"/>
        <c:lblAlgn val="ctr"/>
        <c:lblOffset val="100"/>
      </c:catAx>
      <c:valAx>
        <c:axId val="125034880"/>
        <c:scaling>
          <c:orientation val="minMax"/>
        </c:scaling>
        <c:axPos val="l"/>
        <c:majorGridlines/>
        <c:numFmt formatCode="General" sourceLinked="1"/>
        <c:tickLblPos val="nextTo"/>
        <c:crossAx val="12502899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 algn="just"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F74883-19CB-491E-A0E7-FC584279C73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1E41D31F-8FA6-4B5C-8915-A96BC29D0296}">
      <dgm:prSet phldrT="[Text]"/>
      <dgm:spPr/>
      <dgm:t>
        <a:bodyPr/>
        <a:lstStyle/>
        <a:p>
          <a:r>
            <a:rPr lang="en-US"/>
            <a:t>School Supports</a:t>
          </a:r>
        </a:p>
      </dgm:t>
    </dgm:pt>
    <dgm:pt modelId="{EC023340-F98E-40D5-8D26-B1A2E4ACFB5E}" type="parTrans" cxnId="{88DFF2C3-19F6-4BC4-81D9-472E57CF1481}">
      <dgm:prSet/>
      <dgm:spPr/>
      <dgm:t>
        <a:bodyPr/>
        <a:lstStyle/>
        <a:p>
          <a:endParaRPr lang="en-US"/>
        </a:p>
      </dgm:t>
    </dgm:pt>
    <dgm:pt modelId="{A9E56BBD-2CEA-44AC-A16F-9A7825302357}" type="sibTrans" cxnId="{88DFF2C3-19F6-4BC4-81D9-472E57CF1481}">
      <dgm:prSet/>
      <dgm:spPr/>
      <dgm:t>
        <a:bodyPr/>
        <a:lstStyle/>
        <a:p>
          <a:endParaRPr lang="en-US"/>
        </a:p>
      </dgm:t>
    </dgm:pt>
    <dgm:pt modelId="{B91C3ACD-268E-4E24-B652-A8B78E43FD26}">
      <dgm:prSet phldrT="[Text]"/>
      <dgm:spPr/>
      <dgm:t>
        <a:bodyPr/>
        <a:lstStyle/>
        <a:p>
          <a:r>
            <a:rPr lang="en-US"/>
            <a:t>Family/ Community</a:t>
          </a:r>
        </a:p>
      </dgm:t>
    </dgm:pt>
    <dgm:pt modelId="{9B64E124-DAA2-4EDA-9673-5BB54C736704}" type="parTrans" cxnId="{507DC442-2022-409C-853B-3FD4593F0F68}">
      <dgm:prSet/>
      <dgm:spPr/>
      <dgm:t>
        <a:bodyPr/>
        <a:lstStyle/>
        <a:p>
          <a:endParaRPr lang="en-US"/>
        </a:p>
      </dgm:t>
    </dgm:pt>
    <dgm:pt modelId="{F9CC5E8A-34CE-4841-90E7-70F5F7CD67AF}" type="sibTrans" cxnId="{507DC442-2022-409C-853B-3FD4593F0F68}">
      <dgm:prSet/>
      <dgm:spPr/>
      <dgm:t>
        <a:bodyPr/>
        <a:lstStyle/>
        <a:p>
          <a:endParaRPr lang="en-US"/>
        </a:p>
      </dgm:t>
    </dgm:pt>
    <dgm:pt modelId="{941CEE92-EEA4-4979-8F64-C8A6C294B324}">
      <dgm:prSet phldrT="[Text]"/>
      <dgm:spPr/>
      <dgm:t>
        <a:bodyPr/>
        <a:lstStyle/>
        <a:p>
          <a:r>
            <a:rPr lang="en-US"/>
            <a:t>Behavioral Health</a:t>
          </a:r>
        </a:p>
      </dgm:t>
    </dgm:pt>
    <dgm:pt modelId="{E255351A-C10B-480A-9DB4-107DF45F4D5E}" type="parTrans" cxnId="{22531497-19A3-4E07-A09D-E21BF71D3B7C}">
      <dgm:prSet/>
      <dgm:spPr/>
      <dgm:t>
        <a:bodyPr/>
        <a:lstStyle/>
        <a:p>
          <a:endParaRPr lang="en-US"/>
        </a:p>
      </dgm:t>
    </dgm:pt>
    <dgm:pt modelId="{095DEA4D-189A-41B8-880E-FEA5BF407F53}" type="sibTrans" cxnId="{22531497-19A3-4E07-A09D-E21BF71D3B7C}">
      <dgm:prSet/>
      <dgm:spPr/>
      <dgm:t>
        <a:bodyPr/>
        <a:lstStyle/>
        <a:p>
          <a:endParaRPr lang="en-US"/>
        </a:p>
      </dgm:t>
    </dgm:pt>
    <dgm:pt modelId="{2E38D321-9171-4419-A4C4-6B02B02106F4}" type="pres">
      <dgm:prSet presAssocID="{88F74883-19CB-491E-A0E7-FC584279C73E}" presName="compositeShape" presStyleCnt="0">
        <dgm:presLayoutVars>
          <dgm:chMax val="7"/>
          <dgm:dir/>
          <dgm:resizeHandles val="exact"/>
        </dgm:presLayoutVars>
      </dgm:prSet>
      <dgm:spPr/>
    </dgm:pt>
    <dgm:pt modelId="{BDF57969-3692-4972-A0B6-0C123AE61BA6}" type="pres">
      <dgm:prSet presAssocID="{1E41D31F-8FA6-4B5C-8915-A96BC29D0296}" presName="circ1" presStyleLbl="vennNode1" presStyleIdx="0" presStyleCnt="3"/>
      <dgm:spPr/>
      <dgm:t>
        <a:bodyPr/>
        <a:lstStyle/>
        <a:p>
          <a:endParaRPr lang="en-US"/>
        </a:p>
      </dgm:t>
    </dgm:pt>
    <dgm:pt modelId="{EAB81395-DC1A-4B3C-9163-2AA29B0DEF05}" type="pres">
      <dgm:prSet presAssocID="{1E41D31F-8FA6-4B5C-8915-A96BC29D029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EB9F64-BF87-4DBB-AE75-368311523163}" type="pres">
      <dgm:prSet presAssocID="{B91C3ACD-268E-4E24-B652-A8B78E43FD26}" presName="circ2" presStyleLbl="vennNode1" presStyleIdx="1" presStyleCnt="3"/>
      <dgm:spPr/>
      <dgm:t>
        <a:bodyPr/>
        <a:lstStyle/>
        <a:p>
          <a:endParaRPr lang="en-US"/>
        </a:p>
      </dgm:t>
    </dgm:pt>
    <dgm:pt modelId="{A9E4BFBB-36F1-4C22-8A40-2525D85C25F8}" type="pres">
      <dgm:prSet presAssocID="{B91C3ACD-268E-4E24-B652-A8B78E43FD2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C9B5E3-E35F-4DE7-B119-0F8499463B49}" type="pres">
      <dgm:prSet presAssocID="{941CEE92-EEA4-4979-8F64-C8A6C294B324}" presName="circ3" presStyleLbl="vennNode1" presStyleIdx="2" presStyleCnt="3" custLinFactNeighborX="712" custLinFactNeighborY="178"/>
      <dgm:spPr/>
      <dgm:t>
        <a:bodyPr/>
        <a:lstStyle/>
        <a:p>
          <a:endParaRPr lang="en-US"/>
        </a:p>
      </dgm:t>
    </dgm:pt>
    <dgm:pt modelId="{69A179CD-BC51-4CBA-9A7E-CC164FADEB9C}" type="pres">
      <dgm:prSet presAssocID="{941CEE92-EEA4-4979-8F64-C8A6C294B32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F7D75E-798F-4852-B612-8DFFB62BDCEB}" type="presOf" srcId="{1E41D31F-8FA6-4B5C-8915-A96BC29D0296}" destId="{BDF57969-3692-4972-A0B6-0C123AE61BA6}" srcOrd="0" destOrd="0" presId="urn:microsoft.com/office/officeart/2005/8/layout/venn1"/>
    <dgm:cxn modelId="{8530F601-726D-4450-BA28-E986142FF141}" type="presOf" srcId="{1E41D31F-8FA6-4B5C-8915-A96BC29D0296}" destId="{EAB81395-DC1A-4B3C-9163-2AA29B0DEF05}" srcOrd="1" destOrd="0" presId="urn:microsoft.com/office/officeart/2005/8/layout/venn1"/>
    <dgm:cxn modelId="{11D847D7-235A-46B6-B1C3-BAF443231908}" type="presOf" srcId="{941CEE92-EEA4-4979-8F64-C8A6C294B324}" destId="{69A179CD-BC51-4CBA-9A7E-CC164FADEB9C}" srcOrd="1" destOrd="0" presId="urn:microsoft.com/office/officeart/2005/8/layout/venn1"/>
    <dgm:cxn modelId="{DDCF54CB-8AEA-4BC0-9C3F-8EFEE949E35D}" type="presOf" srcId="{B91C3ACD-268E-4E24-B652-A8B78E43FD26}" destId="{62EB9F64-BF87-4DBB-AE75-368311523163}" srcOrd="0" destOrd="0" presId="urn:microsoft.com/office/officeart/2005/8/layout/venn1"/>
    <dgm:cxn modelId="{507DC442-2022-409C-853B-3FD4593F0F68}" srcId="{88F74883-19CB-491E-A0E7-FC584279C73E}" destId="{B91C3ACD-268E-4E24-B652-A8B78E43FD26}" srcOrd="1" destOrd="0" parTransId="{9B64E124-DAA2-4EDA-9673-5BB54C736704}" sibTransId="{F9CC5E8A-34CE-4841-90E7-70F5F7CD67AF}"/>
    <dgm:cxn modelId="{22531497-19A3-4E07-A09D-E21BF71D3B7C}" srcId="{88F74883-19CB-491E-A0E7-FC584279C73E}" destId="{941CEE92-EEA4-4979-8F64-C8A6C294B324}" srcOrd="2" destOrd="0" parTransId="{E255351A-C10B-480A-9DB4-107DF45F4D5E}" sibTransId="{095DEA4D-189A-41B8-880E-FEA5BF407F53}"/>
    <dgm:cxn modelId="{0279D37C-A967-4122-9010-5159CF207AA0}" type="presOf" srcId="{941CEE92-EEA4-4979-8F64-C8A6C294B324}" destId="{FAC9B5E3-E35F-4DE7-B119-0F8499463B49}" srcOrd="0" destOrd="0" presId="urn:microsoft.com/office/officeart/2005/8/layout/venn1"/>
    <dgm:cxn modelId="{36E6CC9D-E7BA-4D5A-923C-C464801365D7}" type="presOf" srcId="{88F74883-19CB-491E-A0E7-FC584279C73E}" destId="{2E38D321-9171-4419-A4C4-6B02B02106F4}" srcOrd="0" destOrd="0" presId="urn:microsoft.com/office/officeart/2005/8/layout/venn1"/>
    <dgm:cxn modelId="{33DEF013-62C2-43FC-A81D-B8CC158A4F81}" type="presOf" srcId="{B91C3ACD-268E-4E24-B652-A8B78E43FD26}" destId="{A9E4BFBB-36F1-4C22-8A40-2525D85C25F8}" srcOrd="1" destOrd="0" presId="urn:microsoft.com/office/officeart/2005/8/layout/venn1"/>
    <dgm:cxn modelId="{88DFF2C3-19F6-4BC4-81D9-472E57CF1481}" srcId="{88F74883-19CB-491E-A0E7-FC584279C73E}" destId="{1E41D31F-8FA6-4B5C-8915-A96BC29D0296}" srcOrd="0" destOrd="0" parTransId="{EC023340-F98E-40D5-8D26-B1A2E4ACFB5E}" sibTransId="{A9E56BBD-2CEA-44AC-A16F-9A7825302357}"/>
    <dgm:cxn modelId="{AA1C41F0-EDA9-4BF6-966B-456EF54E17ED}" type="presParOf" srcId="{2E38D321-9171-4419-A4C4-6B02B02106F4}" destId="{BDF57969-3692-4972-A0B6-0C123AE61BA6}" srcOrd="0" destOrd="0" presId="urn:microsoft.com/office/officeart/2005/8/layout/venn1"/>
    <dgm:cxn modelId="{6280C722-0231-4797-9C13-A95505D1B12A}" type="presParOf" srcId="{2E38D321-9171-4419-A4C4-6B02B02106F4}" destId="{EAB81395-DC1A-4B3C-9163-2AA29B0DEF05}" srcOrd="1" destOrd="0" presId="urn:microsoft.com/office/officeart/2005/8/layout/venn1"/>
    <dgm:cxn modelId="{A44B252A-CE69-4F53-8AB6-0EFFF5862865}" type="presParOf" srcId="{2E38D321-9171-4419-A4C4-6B02B02106F4}" destId="{62EB9F64-BF87-4DBB-AE75-368311523163}" srcOrd="2" destOrd="0" presId="urn:microsoft.com/office/officeart/2005/8/layout/venn1"/>
    <dgm:cxn modelId="{37A28894-18E5-418F-9682-CAAEC2B9ADE2}" type="presParOf" srcId="{2E38D321-9171-4419-A4C4-6B02B02106F4}" destId="{A9E4BFBB-36F1-4C22-8A40-2525D85C25F8}" srcOrd="3" destOrd="0" presId="urn:microsoft.com/office/officeart/2005/8/layout/venn1"/>
    <dgm:cxn modelId="{6BE645CC-36D4-47C8-B933-12591B84BB0F}" type="presParOf" srcId="{2E38D321-9171-4419-A4C4-6B02B02106F4}" destId="{FAC9B5E3-E35F-4DE7-B119-0F8499463B49}" srcOrd="4" destOrd="0" presId="urn:microsoft.com/office/officeart/2005/8/layout/venn1"/>
    <dgm:cxn modelId="{5F3D141D-0C7C-47B4-AC3F-44D738315F55}" type="presParOf" srcId="{2E38D321-9171-4419-A4C4-6B02B02106F4}" destId="{69A179CD-BC51-4CBA-9A7E-CC164FADEB9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F74883-19CB-491E-A0E7-FC584279C73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1E41D31F-8FA6-4B5C-8915-A96BC29D0296}">
      <dgm:prSet phldrT="[Text]"/>
      <dgm:spPr/>
      <dgm:t>
        <a:bodyPr/>
        <a:lstStyle/>
        <a:p>
          <a:r>
            <a:rPr lang="en-US" dirty="0" smtClean="0"/>
            <a:t>Academics</a:t>
          </a:r>
          <a:endParaRPr lang="en-US" dirty="0"/>
        </a:p>
      </dgm:t>
    </dgm:pt>
    <dgm:pt modelId="{EC023340-F98E-40D5-8D26-B1A2E4ACFB5E}" type="parTrans" cxnId="{88DFF2C3-19F6-4BC4-81D9-472E57CF1481}">
      <dgm:prSet/>
      <dgm:spPr/>
      <dgm:t>
        <a:bodyPr/>
        <a:lstStyle/>
        <a:p>
          <a:endParaRPr lang="en-US"/>
        </a:p>
      </dgm:t>
    </dgm:pt>
    <dgm:pt modelId="{A9E56BBD-2CEA-44AC-A16F-9A7825302357}" type="sibTrans" cxnId="{88DFF2C3-19F6-4BC4-81D9-472E57CF1481}">
      <dgm:prSet/>
      <dgm:spPr/>
      <dgm:t>
        <a:bodyPr/>
        <a:lstStyle/>
        <a:p>
          <a:endParaRPr lang="en-US"/>
        </a:p>
      </dgm:t>
    </dgm:pt>
    <dgm:pt modelId="{B91C3ACD-268E-4E24-B652-A8B78E43FD26}">
      <dgm:prSet phldrT="[Text]"/>
      <dgm:spPr/>
      <dgm:t>
        <a:bodyPr/>
        <a:lstStyle/>
        <a:p>
          <a:r>
            <a:rPr lang="en-US" dirty="0" smtClean="0"/>
            <a:t>Home</a:t>
          </a:r>
        </a:p>
        <a:p>
          <a:r>
            <a:rPr lang="en-US" dirty="0" smtClean="0"/>
            <a:t>Cultural</a:t>
          </a:r>
          <a:endParaRPr lang="en-US" dirty="0"/>
        </a:p>
      </dgm:t>
    </dgm:pt>
    <dgm:pt modelId="{9B64E124-DAA2-4EDA-9673-5BB54C736704}" type="parTrans" cxnId="{507DC442-2022-409C-853B-3FD4593F0F68}">
      <dgm:prSet/>
      <dgm:spPr/>
      <dgm:t>
        <a:bodyPr/>
        <a:lstStyle/>
        <a:p>
          <a:endParaRPr lang="en-US"/>
        </a:p>
      </dgm:t>
    </dgm:pt>
    <dgm:pt modelId="{F9CC5E8A-34CE-4841-90E7-70F5F7CD67AF}" type="sibTrans" cxnId="{507DC442-2022-409C-853B-3FD4593F0F68}">
      <dgm:prSet/>
      <dgm:spPr/>
      <dgm:t>
        <a:bodyPr/>
        <a:lstStyle/>
        <a:p>
          <a:endParaRPr lang="en-US"/>
        </a:p>
      </dgm:t>
    </dgm:pt>
    <dgm:pt modelId="{941CEE92-EEA4-4979-8F64-C8A6C294B324}">
      <dgm:prSet phldrT="[Text]"/>
      <dgm:spPr/>
      <dgm:t>
        <a:bodyPr/>
        <a:lstStyle/>
        <a:p>
          <a:r>
            <a:rPr lang="en-US" dirty="0" smtClean="0"/>
            <a:t>Social Emotional</a:t>
          </a:r>
          <a:endParaRPr lang="en-US" dirty="0"/>
        </a:p>
      </dgm:t>
    </dgm:pt>
    <dgm:pt modelId="{E255351A-C10B-480A-9DB4-107DF45F4D5E}" type="parTrans" cxnId="{22531497-19A3-4E07-A09D-E21BF71D3B7C}">
      <dgm:prSet/>
      <dgm:spPr/>
      <dgm:t>
        <a:bodyPr/>
        <a:lstStyle/>
        <a:p>
          <a:endParaRPr lang="en-US"/>
        </a:p>
      </dgm:t>
    </dgm:pt>
    <dgm:pt modelId="{095DEA4D-189A-41B8-880E-FEA5BF407F53}" type="sibTrans" cxnId="{22531497-19A3-4E07-A09D-E21BF71D3B7C}">
      <dgm:prSet/>
      <dgm:spPr/>
      <dgm:t>
        <a:bodyPr/>
        <a:lstStyle/>
        <a:p>
          <a:endParaRPr lang="en-US"/>
        </a:p>
      </dgm:t>
    </dgm:pt>
    <dgm:pt modelId="{2E38D321-9171-4419-A4C4-6B02B02106F4}" type="pres">
      <dgm:prSet presAssocID="{88F74883-19CB-491E-A0E7-FC584279C73E}" presName="compositeShape" presStyleCnt="0">
        <dgm:presLayoutVars>
          <dgm:chMax val="7"/>
          <dgm:dir/>
          <dgm:resizeHandles val="exact"/>
        </dgm:presLayoutVars>
      </dgm:prSet>
      <dgm:spPr/>
    </dgm:pt>
    <dgm:pt modelId="{BDF57969-3692-4972-A0B6-0C123AE61BA6}" type="pres">
      <dgm:prSet presAssocID="{1E41D31F-8FA6-4B5C-8915-A96BC29D0296}" presName="circ1" presStyleLbl="vennNode1" presStyleIdx="0" presStyleCnt="3"/>
      <dgm:spPr/>
      <dgm:t>
        <a:bodyPr/>
        <a:lstStyle/>
        <a:p>
          <a:endParaRPr lang="en-US"/>
        </a:p>
      </dgm:t>
    </dgm:pt>
    <dgm:pt modelId="{EAB81395-DC1A-4B3C-9163-2AA29B0DEF05}" type="pres">
      <dgm:prSet presAssocID="{1E41D31F-8FA6-4B5C-8915-A96BC29D029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EB9F64-BF87-4DBB-AE75-368311523163}" type="pres">
      <dgm:prSet presAssocID="{B91C3ACD-268E-4E24-B652-A8B78E43FD26}" presName="circ2" presStyleLbl="vennNode1" presStyleIdx="1" presStyleCnt="3"/>
      <dgm:spPr/>
      <dgm:t>
        <a:bodyPr/>
        <a:lstStyle/>
        <a:p>
          <a:endParaRPr lang="en-US"/>
        </a:p>
      </dgm:t>
    </dgm:pt>
    <dgm:pt modelId="{A9E4BFBB-36F1-4C22-8A40-2525D85C25F8}" type="pres">
      <dgm:prSet presAssocID="{B91C3ACD-268E-4E24-B652-A8B78E43FD2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C9B5E3-E35F-4DE7-B119-0F8499463B49}" type="pres">
      <dgm:prSet presAssocID="{941CEE92-EEA4-4979-8F64-C8A6C294B324}" presName="circ3" presStyleLbl="vennNode1" presStyleIdx="2" presStyleCnt="3" custLinFactNeighborX="712" custLinFactNeighborY="178"/>
      <dgm:spPr/>
      <dgm:t>
        <a:bodyPr/>
        <a:lstStyle/>
        <a:p>
          <a:endParaRPr lang="en-US"/>
        </a:p>
      </dgm:t>
    </dgm:pt>
    <dgm:pt modelId="{69A179CD-BC51-4CBA-9A7E-CC164FADEB9C}" type="pres">
      <dgm:prSet presAssocID="{941CEE92-EEA4-4979-8F64-C8A6C294B32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F45AC8-7D2A-4C6A-B8CF-DFE919B0D17A}" type="presOf" srcId="{941CEE92-EEA4-4979-8F64-C8A6C294B324}" destId="{FAC9B5E3-E35F-4DE7-B119-0F8499463B49}" srcOrd="0" destOrd="0" presId="urn:microsoft.com/office/officeart/2005/8/layout/venn1"/>
    <dgm:cxn modelId="{EA8CE84F-BB0B-489A-8A6A-7F821BEDC389}" type="presOf" srcId="{1E41D31F-8FA6-4B5C-8915-A96BC29D0296}" destId="{EAB81395-DC1A-4B3C-9163-2AA29B0DEF05}" srcOrd="1" destOrd="0" presId="urn:microsoft.com/office/officeart/2005/8/layout/venn1"/>
    <dgm:cxn modelId="{E364B4E9-1166-4928-8274-D7F1CCD82D4B}" type="presOf" srcId="{1E41D31F-8FA6-4B5C-8915-A96BC29D0296}" destId="{BDF57969-3692-4972-A0B6-0C123AE61BA6}" srcOrd="0" destOrd="0" presId="urn:microsoft.com/office/officeart/2005/8/layout/venn1"/>
    <dgm:cxn modelId="{89D03EFC-0602-4930-9693-9877D9D16146}" type="presOf" srcId="{941CEE92-EEA4-4979-8F64-C8A6C294B324}" destId="{69A179CD-BC51-4CBA-9A7E-CC164FADEB9C}" srcOrd="1" destOrd="0" presId="urn:microsoft.com/office/officeart/2005/8/layout/venn1"/>
    <dgm:cxn modelId="{507DC442-2022-409C-853B-3FD4593F0F68}" srcId="{88F74883-19CB-491E-A0E7-FC584279C73E}" destId="{B91C3ACD-268E-4E24-B652-A8B78E43FD26}" srcOrd="1" destOrd="0" parTransId="{9B64E124-DAA2-4EDA-9673-5BB54C736704}" sibTransId="{F9CC5E8A-34CE-4841-90E7-70F5F7CD67AF}"/>
    <dgm:cxn modelId="{22531497-19A3-4E07-A09D-E21BF71D3B7C}" srcId="{88F74883-19CB-491E-A0E7-FC584279C73E}" destId="{941CEE92-EEA4-4979-8F64-C8A6C294B324}" srcOrd="2" destOrd="0" parTransId="{E255351A-C10B-480A-9DB4-107DF45F4D5E}" sibTransId="{095DEA4D-189A-41B8-880E-FEA5BF407F53}"/>
    <dgm:cxn modelId="{1F0069F3-A43B-4492-B28F-E9CC1FB320CD}" type="presOf" srcId="{B91C3ACD-268E-4E24-B652-A8B78E43FD26}" destId="{A9E4BFBB-36F1-4C22-8A40-2525D85C25F8}" srcOrd="1" destOrd="0" presId="urn:microsoft.com/office/officeart/2005/8/layout/venn1"/>
    <dgm:cxn modelId="{826C6A60-236E-4B4F-99B9-D857F6B53E2C}" type="presOf" srcId="{B91C3ACD-268E-4E24-B652-A8B78E43FD26}" destId="{62EB9F64-BF87-4DBB-AE75-368311523163}" srcOrd="0" destOrd="0" presId="urn:microsoft.com/office/officeart/2005/8/layout/venn1"/>
    <dgm:cxn modelId="{88DFF2C3-19F6-4BC4-81D9-472E57CF1481}" srcId="{88F74883-19CB-491E-A0E7-FC584279C73E}" destId="{1E41D31F-8FA6-4B5C-8915-A96BC29D0296}" srcOrd="0" destOrd="0" parTransId="{EC023340-F98E-40D5-8D26-B1A2E4ACFB5E}" sibTransId="{A9E56BBD-2CEA-44AC-A16F-9A7825302357}"/>
    <dgm:cxn modelId="{9BEB3FCB-70E0-401D-8726-AED1BCA72B96}" type="presOf" srcId="{88F74883-19CB-491E-A0E7-FC584279C73E}" destId="{2E38D321-9171-4419-A4C4-6B02B02106F4}" srcOrd="0" destOrd="0" presId="urn:microsoft.com/office/officeart/2005/8/layout/venn1"/>
    <dgm:cxn modelId="{965C7D43-4176-4F12-83F0-0CEB7F28C62F}" type="presParOf" srcId="{2E38D321-9171-4419-A4C4-6B02B02106F4}" destId="{BDF57969-3692-4972-A0B6-0C123AE61BA6}" srcOrd="0" destOrd="0" presId="urn:microsoft.com/office/officeart/2005/8/layout/venn1"/>
    <dgm:cxn modelId="{E4334A11-30A2-41EC-8CD6-10B45A719B83}" type="presParOf" srcId="{2E38D321-9171-4419-A4C4-6B02B02106F4}" destId="{EAB81395-DC1A-4B3C-9163-2AA29B0DEF05}" srcOrd="1" destOrd="0" presId="urn:microsoft.com/office/officeart/2005/8/layout/venn1"/>
    <dgm:cxn modelId="{DCAFB978-261B-46FB-B225-E76B70E97E4A}" type="presParOf" srcId="{2E38D321-9171-4419-A4C4-6B02B02106F4}" destId="{62EB9F64-BF87-4DBB-AE75-368311523163}" srcOrd="2" destOrd="0" presId="urn:microsoft.com/office/officeart/2005/8/layout/venn1"/>
    <dgm:cxn modelId="{1FC80ACD-1578-4232-9D8F-F015C02A5139}" type="presParOf" srcId="{2E38D321-9171-4419-A4C4-6B02B02106F4}" destId="{A9E4BFBB-36F1-4C22-8A40-2525D85C25F8}" srcOrd="3" destOrd="0" presId="urn:microsoft.com/office/officeart/2005/8/layout/venn1"/>
    <dgm:cxn modelId="{E1EAACFD-C739-4601-A46B-DDA513EE52E3}" type="presParOf" srcId="{2E38D321-9171-4419-A4C4-6B02B02106F4}" destId="{FAC9B5E3-E35F-4DE7-B119-0F8499463B49}" srcOrd="4" destOrd="0" presId="urn:microsoft.com/office/officeart/2005/8/layout/venn1"/>
    <dgm:cxn modelId="{C843C529-CFBE-457D-A218-DFF4C7D77754}" type="presParOf" srcId="{2E38D321-9171-4419-A4C4-6B02B02106F4}" destId="{69A179CD-BC51-4CBA-9A7E-CC164FADEB9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275105-7FEB-4603-9FB4-4F3C84C3D373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8142A212-11CD-4721-8C65-0B39ECA8F8F8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1400" dirty="0" smtClean="0"/>
            <a:t>Diagnostic</a:t>
          </a:r>
        </a:p>
        <a:p>
          <a:r>
            <a:rPr lang="en-US" sz="1400" dirty="0" smtClean="0"/>
            <a:t>Individualized supports</a:t>
          </a:r>
          <a:endParaRPr lang="en-US" sz="1400" dirty="0"/>
        </a:p>
      </dgm:t>
    </dgm:pt>
    <dgm:pt modelId="{9C60E9DB-6DC4-4101-898D-03800738725D}" type="parTrans" cxnId="{ACA54CF7-126D-4179-A3D2-69C9576D1AE1}">
      <dgm:prSet/>
      <dgm:spPr/>
      <dgm:t>
        <a:bodyPr/>
        <a:lstStyle/>
        <a:p>
          <a:endParaRPr lang="en-US"/>
        </a:p>
      </dgm:t>
    </dgm:pt>
    <dgm:pt modelId="{C53C1F79-AF24-4C9D-9E65-1C34E827647D}" type="sibTrans" cxnId="{ACA54CF7-126D-4179-A3D2-69C9576D1AE1}">
      <dgm:prSet/>
      <dgm:spPr/>
      <dgm:t>
        <a:bodyPr/>
        <a:lstStyle/>
        <a:p>
          <a:endParaRPr lang="en-US"/>
        </a:p>
      </dgm:t>
    </dgm:pt>
    <dgm:pt modelId="{B0B88C34-8243-42D2-9124-B7FB50EE3349}">
      <dgm:prSet phldrT="[Text]" custT="1"/>
      <dgm:spPr>
        <a:solidFill>
          <a:srgbClr val="FFFF00"/>
        </a:solidFill>
      </dgm:spPr>
      <dgm:t>
        <a:bodyPr/>
        <a:lstStyle/>
        <a:p>
          <a:endParaRPr lang="en-US" sz="2000" dirty="0" smtClean="0"/>
        </a:p>
        <a:p>
          <a:r>
            <a:rPr lang="en-US" sz="2000" dirty="0" smtClean="0"/>
            <a:t>Screening</a:t>
          </a:r>
        </a:p>
        <a:p>
          <a:r>
            <a:rPr lang="en-US" sz="2000" dirty="0" smtClean="0"/>
            <a:t>Evidence-Based Practices</a:t>
          </a:r>
        </a:p>
        <a:p>
          <a:r>
            <a:rPr lang="en-US" sz="2000" dirty="0" smtClean="0"/>
            <a:t>Small group </a:t>
          </a:r>
        </a:p>
        <a:p>
          <a:r>
            <a:rPr lang="en-US" sz="2000" dirty="0" smtClean="0"/>
            <a:t>Social skills</a:t>
          </a:r>
        </a:p>
        <a:p>
          <a:endParaRPr lang="en-US" sz="2000" dirty="0"/>
        </a:p>
      </dgm:t>
    </dgm:pt>
    <dgm:pt modelId="{9DA3CD5E-C0D7-4D36-AA6A-816F364B58AF}" type="parTrans" cxnId="{F2064EE1-B009-48D2-8FF2-FA13D34F4A8E}">
      <dgm:prSet/>
      <dgm:spPr/>
      <dgm:t>
        <a:bodyPr/>
        <a:lstStyle/>
        <a:p>
          <a:endParaRPr lang="en-US"/>
        </a:p>
      </dgm:t>
    </dgm:pt>
    <dgm:pt modelId="{65CE8332-7631-4D9E-9DD7-BC6FA6E345C3}" type="sibTrans" cxnId="{F2064EE1-B009-48D2-8FF2-FA13D34F4A8E}">
      <dgm:prSet/>
      <dgm:spPr/>
      <dgm:t>
        <a:bodyPr/>
        <a:lstStyle/>
        <a:p>
          <a:endParaRPr lang="en-US"/>
        </a:p>
      </dgm:t>
    </dgm:pt>
    <dgm:pt modelId="{E684FBC0-C619-4B0A-BBAF-7A8799935647}">
      <dgm:prSet phldrT="[Text]" custT="1"/>
      <dgm:spPr>
        <a:solidFill>
          <a:srgbClr val="5DE626"/>
        </a:solidFill>
      </dgm:spPr>
      <dgm:t>
        <a:bodyPr/>
        <a:lstStyle/>
        <a:p>
          <a:r>
            <a:rPr lang="en-US" sz="1600" dirty="0" smtClean="0"/>
            <a:t>Data based decision making</a:t>
          </a:r>
        </a:p>
        <a:p>
          <a:r>
            <a:rPr lang="en-US" sz="1600" dirty="0" smtClean="0"/>
            <a:t>Substance abuse</a:t>
          </a:r>
        </a:p>
        <a:p>
          <a:r>
            <a:rPr lang="en-US" sz="1600" dirty="0" smtClean="0"/>
            <a:t>Bullying</a:t>
          </a:r>
        </a:p>
        <a:p>
          <a:r>
            <a:rPr lang="en-US" sz="1600" dirty="0" smtClean="0"/>
            <a:t>Suicide prevention </a:t>
          </a:r>
        </a:p>
        <a:p>
          <a:r>
            <a:rPr lang="en-US" sz="1600" dirty="0" smtClean="0"/>
            <a:t>Teen dating violence</a:t>
          </a:r>
        </a:p>
        <a:p>
          <a:r>
            <a:rPr lang="en-US" sz="1600" dirty="0" smtClean="0"/>
            <a:t>Risky sexual behaviors</a:t>
          </a:r>
        </a:p>
        <a:p>
          <a:r>
            <a:rPr lang="en-US" sz="1600" dirty="0" smtClean="0"/>
            <a:t>Domestic violence</a:t>
          </a:r>
        </a:p>
        <a:p>
          <a:r>
            <a:rPr lang="en-US" sz="1600" dirty="0" smtClean="0"/>
            <a:t>Trauma </a:t>
          </a:r>
        </a:p>
        <a:p>
          <a:r>
            <a:rPr lang="en-US" sz="1600" dirty="0" smtClean="0"/>
            <a:t>Academic Supports</a:t>
          </a:r>
        </a:p>
        <a:p>
          <a:r>
            <a:rPr lang="en-US" sz="1600" dirty="0" smtClean="0"/>
            <a:t>School-wide behavior supports</a:t>
          </a:r>
        </a:p>
        <a:p>
          <a:endParaRPr lang="en-US" sz="1600" dirty="0"/>
        </a:p>
      </dgm:t>
    </dgm:pt>
    <dgm:pt modelId="{5837A436-986D-4E2F-90D7-355154309DBB}" type="parTrans" cxnId="{FAC8FCC5-2136-4ABE-8717-813D67559A9E}">
      <dgm:prSet/>
      <dgm:spPr/>
      <dgm:t>
        <a:bodyPr/>
        <a:lstStyle/>
        <a:p>
          <a:endParaRPr lang="en-US"/>
        </a:p>
      </dgm:t>
    </dgm:pt>
    <dgm:pt modelId="{09A19E42-5693-4357-8498-319EBFB49633}" type="sibTrans" cxnId="{FAC8FCC5-2136-4ABE-8717-813D67559A9E}">
      <dgm:prSet/>
      <dgm:spPr/>
      <dgm:t>
        <a:bodyPr/>
        <a:lstStyle/>
        <a:p>
          <a:endParaRPr lang="en-US"/>
        </a:p>
      </dgm:t>
    </dgm:pt>
    <dgm:pt modelId="{D4950012-5A98-4B08-9A14-F9EEE8AECA6A}" type="pres">
      <dgm:prSet presAssocID="{F5275105-7FEB-4603-9FB4-4F3C84C3D373}" presName="Name0" presStyleCnt="0">
        <dgm:presLayoutVars>
          <dgm:dir/>
          <dgm:animLvl val="lvl"/>
          <dgm:resizeHandles val="exact"/>
        </dgm:presLayoutVars>
      </dgm:prSet>
      <dgm:spPr/>
    </dgm:pt>
    <dgm:pt modelId="{9636CF72-D21C-4ADB-BA67-E183B2ECFB79}" type="pres">
      <dgm:prSet presAssocID="{8142A212-11CD-4721-8C65-0B39ECA8F8F8}" presName="Name8" presStyleCnt="0"/>
      <dgm:spPr/>
    </dgm:pt>
    <dgm:pt modelId="{EEC2311C-21C8-499C-99D4-16CE85BEA302}" type="pres">
      <dgm:prSet presAssocID="{8142A212-11CD-4721-8C65-0B39ECA8F8F8}" presName="level" presStyleLbl="node1" presStyleIdx="0" presStyleCnt="3" custScaleX="118736" custScaleY="11585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A5C9D9-6FDB-4D81-BD92-5CF23E8C5930}" type="pres">
      <dgm:prSet presAssocID="{8142A212-11CD-4721-8C65-0B39ECA8F8F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B605E2-B16D-4A26-984D-C1668E43BEA5}" type="pres">
      <dgm:prSet presAssocID="{B0B88C34-8243-42D2-9124-B7FB50EE3349}" presName="Name8" presStyleCnt="0"/>
      <dgm:spPr/>
    </dgm:pt>
    <dgm:pt modelId="{B60463AE-9AB6-4B40-971A-838C3D3F00A9}" type="pres">
      <dgm:prSet presAssocID="{B0B88C34-8243-42D2-9124-B7FB50EE3349}" presName="level" presStyleLbl="node1" presStyleIdx="1" presStyleCnt="3" custScaleY="16082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634694-E0BA-4752-84DE-EE2549FB1A62}" type="pres">
      <dgm:prSet presAssocID="{B0B88C34-8243-42D2-9124-B7FB50EE334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3F6D9A-2A40-4D57-8583-C343CB88F15C}" type="pres">
      <dgm:prSet presAssocID="{E684FBC0-C619-4B0A-BBAF-7A8799935647}" presName="Name8" presStyleCnt="0"/>
      <dgm:spPr/>
    </dgm:pt>
    <dgm:pt modelId="{AF7A149F-D059-4BA6-BBFD-B4C38BEB9CA1}" type="pres">
      <dgm:prSet presAssocID="{E684FBC0-C619-4B0A-BBAF-7A8799935647}" presName="level" presStyleLbl="node1" presStyleIdx="2" presStyleCnt="3" custScaleY="2598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A76FDB-4510-49F4-9DB5-2AA000EBE597}" type="pres">
      <dgm:prSet presAssocID="{E684FBC0-C619-4B0A-BBAF-7A879993564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4275CF-A16B-4685-8ACB-5792422A1928}" type="presOf" srcId="{F5275105-7FEB-4603-9FB4-4F3C84C3D373}" destId="{D4950012-5A98-4B08-9A14-F9EEE8AECA6A}" srcOrd="0" destOrd="0" presId="urn:microsoft.com/office/officeart/2005/8/layout/pyramid1"/>
    <dgm:cxn modelId="{ACA54CF7-126D-4179-A3D2-69C9576D1AE1}" srcId="{F5275105-7FEB-4603-9FB4-4F3C84C3D373}" destId="{8142A212-11CD-4721-8C65-0B39ECA8F8F8}" srcOrd="0" destOrd="0" parTransId="{9C60E9DB-6DC4-4101-898D-03800738725D}" sibTransId="{C53C1F79-AF24-4C9D-9E65-1C34E827647D}"/>
    <dgm:cxn modelId="{FAC8FCC5-2136-4ABE-8717-813D67559A9E}" srcId="{F5275105-7FEB-4603-9FB4-4F3C84C3D373}" destId="{E684FBC0-C619-4B0A-BBAF-7A8799935647}" srcOrd="2" destOrd="0" parTransId="{5837A436-986D-4E2F-90D7-355154309DBB}" sibTransId="{09A19E42-5693-4357-8498-319EBFB49633}"/>
    <dgm:cxn modelId="{E0F33A52-5473-4884-AB54-E0783EBF8D3C}" type="presOf" srcId="{E684FBC0-C619-4B0A-BBAF-7A8799935647}" destId="{22A76FDB-4510-49F4-9DB5-2AA000EBE597}" srcOrd="1" destOrd="0" presId="urn:microsoft.com/office/officeart/2005/8/layout/pyramid1"/>
    <dgm:cxn modelId="{102E53C6-F2D9-40AA-BDA5-03CD8DBB45C2}" type="presOf" srcId="{B0B88C34-8243-42D2-9124-B7FB50EE3349}" destId="{B60463AE-9AB6-4B40-971A-838C3D3F00A9}" srcOrd="0" destOrd="0" presId="urn:microsoft.com/office/officeart/2005/8/layout/pyramid1"/>
    <dgm:cxn modelId="{F2064EE1-B009-48D2-8FF2-FA13D34F4A8E}" srcId="{F5275105-7FEB-4603-9FB4-4F3C84C3D373}" destId="{B0B88C34-8243-42D2-9124-B7FB50EE3349}" srcOrd="1" destOrd="0" parTransId="{9DA3CD5E-C0D7-4D36-AA6A-816F364B58AF}" sibTransId="{65CE8332-7631-4D9E-9DD7-BC6FA6E345C3}"/>
    <dgm:cxn modelId="{695D0281-3D8E-4C1D-BFAA-F79702450F02}" type="presOf" srcId="{B0B88C34-8243-42D2-9124-B7FB50EE3349}" destId="{0B634694-E0BA-4752-84DE-EE2549FB1A62}" srcOrd="1" destOrd="0" presId="urn:microsoft.com/office/officeart/2005/8/layout/pyramid1"/>
    <dgm:cxn modelId="{EA212A3C-C3B9-4D58-A25D-A556D04085C7}" type="presOf" srcId="{E684FBC0-C619-4B0A-BBAF-7A8799935647}" destId="{AF7A149F-D059-4BA6-BBFD-B4C38BEB9CA1}" srcOrd="0" destOrd="0" presId="urn:microsoft.com/office/officeart/2005/8/layout/pyramid1"/>
    <dgm:cxn modelId="{2E18AE6C-7050-42A0-B178-01495E222820}" type="presOf" srcId="{8142A212-11CD-4721-8C65-0B39ECA8F8F8}" destId="{34A5C9D9-6FDB-4D81-BD92-5CF23E8C5930}" srcOrd="1" destOrd="0" presId="urn:microsoft.com/office/officeart/2005/8/layout/pyramid1"/>
    <dgm:cxn modelId="{CA47AEA6-5B0E-4DD5-B8F5-EECDE4F9B555}" type="presOf" srcId="{8142A212-11CD-4721-8C65-0B39ECA8F8F8}" destId="{EEC2311C-21C8-499C-99D4-16CE85BEA302}" srcOrd="0" destOrd="0" presId="urn:microsoft.com/office/officeart/2005/8/layout/pyramid1"/>
    <dgm:cxn modelId="{6E3881EC-5FA4-44CB-9730-5F1DFA26C7EA}" type="presParOf" srcId="{D4950012-5A98-4B08-9A14-F9EEE8AECA6A}" destId="{9636CF72-D21C-4ADB-BA67-E183B2ECFB79}" srcOrd="0" destOrd="0" presId="urn:microsoft.com/office/officeart/2005/8/layout/pyramid1"/>
    <dgm:cxn modelId="{D81FA1B3-458B-49C6-A233-C5D5082E3279}" type="presParOf" srcId="{9636CF72-D21C-4ADB-BA67-E183B2ECFB79}" destId="{EEC2311C-21C8-499C-99D4-16CE85BEA302}" srcOrd="0" destOrd="0" presId="urn:microsoft.com/office/officeart/2005/8/layout/pyramid1"/>
    <dgm:cxn modelId="{AF257E13-158C-4743-9C12-6F1D332D5D25}" type="presParOf" srcId="{9636CF72-D21C-4ADB-BA67-E183B2ECFB79}" destId="{34A5C9D9-6FDB-4D81-BD92-5CF23E8C5930}" srcOrd="1" destOrd="0" presId="urn:microsoft.com/office/officeart/2005/8/layout/pyramid1"/>
    <dgm:cxn modelId="{D85CD6F0-4C63-4708-8B9E-6AE8D30BEF79}" type="presParOf" srcId="{D4950012-5A98-4B08-9A14-F9EEE8AECA6A}" destId="{AAB605E2-B16D-4A26-984D-C1668E43BEA5}" srcOrd="1" destOrd="0" presId="urn:microsoft.com/office/officeart/2005/8/layout/pyramid1"/>
    <dgm:cxn modelId="{6D2261A5-2DDB-4AC3-8625-71EA46D416C8}" type="presParOf" srcId="{AAB605E2-B16D-4A26-984D-C1668E43BEA5}" destId="{B60463AE-9AB6-4B40-971A-838C3D3F00A9}" srcOrd="0" destOrd="0" presId="urn:microsoft.com/office/officeart/2005/8/layout/pyramid1"/>
    <dgm:cxn modelId="{C30B382F-B0C6-48A5-89E2-44B0F36E4054}" type="presParOf" srcId="{AAB605E2-B16D-4A26-984D-C1668E43BEA5}" destId="{0B634694-E0BA-4752-84DE-EE2549FB1A62}" srcOrd="1" destOrd="0" presId="urn:microsoft.com/office/officeart/2005/8/layout/pyramid1"/>
    <dgm:cxn modelId="{F3B5A80C-8D47-4770-9C26-775C88327416}" type="presParOf" srcId="{D4950012-5A98-4B08-9A14-F9EEE8AECA6A}" destId="{9D3F6D9A-2A40-4D57-8583-C343CB88F15C}" srcOrd="2" destOrd="0" presId="urn:microsoft.com/office/officeart/2005/8/layout/pyramid1"/>
    <dgm:cxn modelId="{44DED2FA-14A4-4F8E-B761-CB648E6F2D9C}" type="presParOf" srcId="{9D3F6D9A-2A40-4D57-8583-C343CB88F15C}" destId="{AF7A149F-D059-4BA6-BBFD-B4C38BEB9CA1}" srcOrd="0" destOrd="0" presId="urn:microsoft.com/office/officeart/2005/8/layout/pyramid1"/>
    <dgm:cxn modelId="{AA27CFB2-AFE9-47CE-ABAD-9AC90212CF66}" type="presParOf" srcId="{9D3F6D9A-2A40-4D57-8583-C343CB88F15C}" destId="{22A76FDB-4510-49F4-9DB5-2AA000EBE59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523662-C6C9-49BF-A570-1019401796F8}" type="doc">
      <dgm:prSet loTypeId="urn:microsoft.com/office/officeart/2005/8/layout/radial6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7AF3E312-D79D-4118-BE43-4CD2FB5AEBD1}">
      <dgm:prSet phldrT="[Text]" custT="1"/>
      <dgm:spPr/>
      <dgm:t>
        <a:bodyPr/>
        <a:lstStyle/>
        <a:p>
          <a:r>
            <a:rPr lang="en-US" sz="3600" dirty="0" smtClean="0"/>
            <a:t>Challenges</a:t>
          </a:r>
          <a:endParaRPr lang="en-US" sz="3600" dirty="0"/>
        </a:p>
      </dgm:t>
    </dgm:pt>
    <dgm:pt modelId="{32034F31-10D4-4D75-BBE7-BE4B59D87464}" type="parTrans" cxnId="{169918E3-7CA6-48DD-9799-A6DD14B35537}">
      <dgm:prSet/>
      <dgm:spPr/>
      <dgm:t>
        <a:bodyPr/>
        <a:lstStyle/>
        <a:p>
          <a:endParaRPr lang="en-US"/>
        </a:p>
      </dgm:t>
    </dgm:pt>
    <dgm:pt modelId="{CA3433E0-78D8-4316-9AD4-FC1843C7C604}" type="sibTrans" cxnId="{169918E3-7CA6-48DD-9799-A6DD14B35537}">
      <dgm:prSet/>
      <dgm:spPr/>
      <dgm:t>
        <a:bodyPr/>
        <a:lstStyle/>
        <a:p>
          <a:endParaRPr lang="en-US"/>
        </a:p>
      </dgm:t>
    </dgm:pt>
    <dgm:pt modelId="{EEFBCAA4-95FD-41F0-85D5-545F740170E3}">
      <dgm:prSet phldrT="[Text]" custT="1"/>
      <dgm:spPr/>
      <dgm:t>
        <a:bodyPr/>
        <a:lstStyle/>
        <a:p>
          <a:r>
            <a:rPr lang="en-US" sz="1400" dirty="0" smtClean="0"/>
            <a:t>Bullying</a:t>
          </a:r>
          <a:endParaRPr lang="en-US" sz="1400" dirty="0"/>
        </a:p>
      </dgm:t>
    </dgm:pt>
    <dgm:pt modelId="{A19D0838-52EF-4C03-B9F7-39106FC5B525}" type="parTrans" cxnId="{2994B55A-599B-4491-B411-6723FA7D530C}">
      <dgm:prSet/>
      <dgm:spPr/>
      <dgm:t>
        <a:bodyPr/>
        <a:lstStyle/>
        <a:p>
          <a:endParaRPr lang="en-US"/>
        </a:p>
      </dgm:t>
    </dgm:pt>
    <dgm:pt modelId="{568EE5DB-AB59-4D15-8AB4-594300C6E48B}" type="sibTrans" cxnId="{2994B55A-599B-4491-B411-6723FA7D530C}">
      <dgm:prSet/>
      <dgm:spPr/>
      <dgm:t>
        <a:bodyPr/>
        <a:lstStyle/>
        <a:p>
          <a:endParaRPr lang="en-US"/>
        </a:p>
      </dgm:t>
    </dgm:pt>
    <dgm:pt modelId="{D80D4897-EA5D-4063-A2E5-E7CB09B91252}">
      <dgm:prSet phldrT="[Text]" custT="1"/>
      <dgm:spPr/>
      <dgm:t>
        <a:bodyPr/>
        <a:lstStyle/>
        <a:p>
          <a:r>
            <a:rPr lang="en-US" sz="1400" dirty="0" smtClean="0"/>
            <a:t>Suicide</a:t>
          </a:r>
          <a:endParaRPr lang="en-US" sz="1400" dirty="0"/>
        </a:p>
      </dgm:t>
    </dgm:pt>
    <dgm:pt modelId="{E3C56FC2-AB15-472E-8A4A-ED677B4583F8}" type="parTrans" cxnId="{A154C72A-9D09-471D-85AB-B1BCE9856375}">
      <dgm:prSet/>
      <dgm:spPr/>
      <dgm:t>
        <a:bodyPr/>
        <a:lstStyle/>
        <a:p>
          <a:endParaRPr lang="en-US"/>
        </a:p>
      </dgm:t>
    </dgm:pt>
    <dgm:pt modelId="{5F41AEC8-0D40-4BAC-A622-361AAEBDB17C}" type="sibTrans" cxnId="{A154C72A-9D09-471D-85AB-B1BCE9856375}">
      <dgm:prSet/>
      <dgm:spPr/>
      <dgm:t>
        <a:bodyPr/>
        <a:lstStyle/>
        <a:p>
          <a:endParaRPr lang="en-US"/>
        </a:p>
      </dgm:t>
    </dgm:pt>
    <dgm:pt modelId="{3E01273D-4604-434C-86C1-7DE394F40AB7}">
      <dgm:prSet phldrT="[Text]" custT="1"/>
      <dgm:spPr/>
      <dgm:t>
        <a:bodyPr/>
        <a:lstStyle/>
        <a:p>
          <a:r>
            <a:rPr lang="en-US" sz="1400" dirty="0" smtClean="0"/>
            <a:t>Substance Abuse</a:t>
          </a:r>
          <a:endParaRPr lang="en-US" sz="1400" dirty="0"/>
        </a:p>
      </dgm:t>
    </dgm:pt>
    <dgm:pt modelId="{F4C6B6E3-9299-4FD3-8855-6EE18DA3910F}" type="parTrans" cxnId="{EEE36D78-4151-4985-A1B6-A00A6BBADF3E}">
      <dgm:prSet/>
      <dgm:spPr/>
      <dgm:t>
        <a:bodyPr/>
        <a:lstStyle/>
        <a:p>
          <a:endParaRPr lang="en-US"/>
        </a:p>
      </dgm:t>
    </dgm:pt>
    <dgm:pt modelId="{8712233C-2284-479D-9195-EB847315B774}" type="sibTrans" cxnId="{EEE36D78-4151-4985-A1B6-A00A6BBADF3E}">
      <dgm:prSet/>
      <dgm:spPr/>
      <dgm:t>
        <a:bodyPr/>
        <a:lstStyle/>
        <a:p>
          <a:endParaRPr lang="en-US"/>
        </a:p>
      </dgm:t>
    </dgm:pt>
    <dgm:pt modelId="{1245DDFC-2404-48F2-B86B-3E842CE275AE}">
      <dgm:prSet phldrT="[Text]" custT="1"/>
      <dgm:spPr/>
      <dgm:t>
        <a:bodyPr/>
        <a:lstStyle/>
        <a:p>
          <a:r>
            <a:rPr lang="en-US" sz="1400" dirty="0" smtClean="0"/>
            <a:t>Homelessness</a:t>
          </a:r>
          <a:endParaRPr lang="en-US" sz="1400" dirty="0"/>
        </a:p>
      </dgm:t>
    </dgm:pt>
    <dgm:pt modelId="{13943E42-C9E8-4761-854A-AF707C75205D}" type="parTrans" cxnId="{E0303FF4-139B-4C50-A074-91A76BF30B16}">
      <dgm:prSet/>
      <dgm:spPr/>
      <dgm:t>
        <a:bodyPr/>
        <a:lstStyle/>
        <a:p>
          <a:endParaRPr lang="en-US"/>
        </a:p>
      </dgm:t>
    </dgm:pt>
    <dgm:pt modelId="{E6A4F6A5-0E9A-4809-879D-D076B4883F46}" type="sibTrans" cxnId="{E0303FF4-139B-4C50-A074-91A76BF30B16}">
      <dgm:prSet/>
      <dgm:spPr/>
      <dgm:t>
        <a:bodyPr/>
        <a:lstStyle/>
        <a:p>
          <a:endParaRPr lang="en-US"/>
        </a:p>
      </dgm:t>
    </dgm:pt>
    <dgm:pt modelId="{B8063100-0E89-44DF-8EAA-937F3D36C5C1}">
      <dgm:prSet custT="1"/>
      <dgm:spPr/>
      <dgm:t>
        <a:bodyPr/>
        <a:lstStyle/>
        <a:p>
          <a:r>
            <a:rPr lang="en-US" sz="1400" dirty="0" smtClean="0"/>
            <a:t>Job Skills</a:t>
          </a:r>
          <a:endParaRPr lang="en-US" sz="1400" dirty="0"/>
        </a:p>
      </dgm:t>
    </dgm:pt>
    <dgm:pt modelId="{3360F66B-C2C9-4FB2-8A2E-5675159AB347}" type="parTrans" cxnId="{FC4A42FD-E0E8-4BE3-A491-B526385379E0}">
      <dgm:prSet/>
      <dgm:spPr/>
      <dgm:t>
        <a:bodyPr/>
        <a:lstStyle/>
        <a:p>
          <a:endParaRPr lang="en-US"/>
        </a:p>
      </dgm:t>
    </dgm:pt>
    <dgm:pt modelId="{B02F4940-340C-4969-8C80-6B8D951290E5}" type="sibTrans" cxnId="{FC4A42FD-E0E8-4BE3-A491-B526385379E0}">
      <dgm:prSet/>
      <dgm:spPr/>
      <dgm:t>
        <a:bodyPr/>
        <a:lstStyle/>
        <a:p>
          <a:endParaRPr lang="en-US"/>
        </a:p>
      </dgm:t>
    </dgm:pt>
    <dgm:pt modelId="{BED94B15-0D1D-446E-9108-C587443C3C70}">
      <dgm:prSet custT="1"/>
      <dgm:spPr/>
      <dgm:t>
        <a:bodyPr/>
        <a:lstStyle/>
        <a:p>
          <a:r>
            <a:rPr lang="en-US" sz="1400" dirty="0" smtClean="0"/>
            <a:t>Cultural Diversity</a:t>
          </a:r>
          <a:endParaRPr lang="en-US" sz="1400" dirty="0"/>
        </a:p>
      </dgm:t>
    </dgm:pt>
    <dgm:pt modelId="{83BB2D66-5838-402B-9356-0A132DBAAAE4}" type="parTrans" cxnId="{07A49DE2-E203-425E-AAC7-84DC32987181}">
      <dgm:prSet/>
      <dgm:spPr/>
      <dgm:t>
        <a:bodyPr/>
        <a:lstStyle/>
        <a:p>
          <a:endParaRPr lang="en-US"/>
        </a:p>
      </dgm:t>
    </dgm:pt>
    <dgm:pt modelId="{36B33247-14B2-4AAD-8F57-7EA2FD91336A}" type="sibTrans" cxnId="{07A49DE2-E203-425E-AAC7-84DC32987181}">
      <dgm:prSet/>
      <dgm:spPr/>
      <dgm:t>
        <a:bodyPr/>
        <a:lstStyle/>
        <a:p>
          <a:endParaRPr lang="en-US"/>
        </a:p>
      </dgm:t>
    </dgm:pt>
    <dgm:pt modelId="{29AC3A5A-4D8F-4691-B100-81CB3A2F9E7B}">
      <dgm:prSet custT="1"/>
      <dgm:spPr/>
      <dgm:t>
        <a:bodyPr/>
        <a:lstStyle/>
        <a:p>
          <a:r>
            <a:rPr lang="en-US" sz="1400" dirty="0" smtClean="0"/>
            <a:t>Depression</a:t>
          </a:r>
          <a:endParaRPr lang="en-US" sz="1400" dirty="0"/>
        </a:p>
      </dgm:t>
    </dgm:pt>
    <dgm:pt modelId="{20FB56ED-5677-4627-879B-13923A3BB103}" type="parTrans" cxnId="{2638A933-E5D7-44B5-8E1E-5053836F7A75}">
      <dgm:prSet/>
      <dgm:spPr/>
      <dgm:t>
        <a:bodyPr/>
        <a:lstStyle/>
        <a:p>
          <a:endParaRPr lang="en-US"/>
        </a:p>
      </dgm:t>
    </dgm:pt>
    <dgm:pt modelId="{09E4DF3D-E34F-451D-A825-A97884334FEB}" type="sibTrans" cxnId="{2638A933-E5D7-44B5-8E1E-5053836F7A75}">
      <dgm:prSet/>
      <dgm:spPr/>
      <dgm:t>
        <a:bodyPr/>
        <a:lstStyle/>
        <a:p>
          <a:endParaRPr lang="en-US"/>
        </a:p>
      </dgm:t>
    </dgm:pt>
    <dgm:pt modelId="{C7621D8E-7E19-43BD-B244-0D66910DDA73}">
      <dgm:prSet custT="1"/>
      <dgm:spPr/>
      <dgm:t>
        <a:bodyPr/>
        <a:lstStyle/>
        <a:p>
          <a:r>
            <a:rPr lang="en-US" sz="1400" dirty="0" smtClean="0"/>
            <a:t>Support</a:t>
          </a:r>
          <a:endParaRPr lang="en-US" sz="1400" dirty="0"/>
        </a:p>
      </dgm:t>
    </dgm:pt>
    <dgm:pt modelId="{2F1485DE-4277-4477-848F-3BD818A69C2B}" type="parTrans" cxnId="{51A66B23-C5E6-45A7-91C5-59B77B4E3A4E}">
      <dgm:prSet/>
      <dgm:spPr/>
      <dgm:t>
        <a:bodyPr/>
        <a:lstStyle/>
        <a:p>
          <a:endParaRPr lang="en-US"/>
        </a:p>
      </dgm:t>
    </dgm:pt>
    <dgm:pt modelId="{67DF4337-6384-4CD4-966D-A9D5D179943A}" type="sibTrans" cxnId="{51A66B23-C5E6-45A7-91C5-59B77B4E3A4E}">
      <dgm:prSet/>
      <dgm:spPr/>
      <dgm:t>
        <a:bodyPr/>
        <a:lstStyle/>
        <a:p>
          <a:endParaRPr lang="en-US"/>
        </a:p>
      </dgm:t>
    </dgm:pt>
    <dgm:pt modelId="{45966220-C6F2-4094-9EAB-3BA66CFC4E8F}">
      <dgm:prSet/>
      <dgm:spPr/>
      <dgm:t>
        <a:bodyPr/>
        <a:lstStyle/>
        <a:p>
          <a:r>
            <a:rPr lang="en-US" dirty="0" smtClean="0"/>
            <a:t>Health</a:t>
          </a:r>
          <a:endParaRPr lang="en-US" dirty="0"/>
        </a:p>
      </dgm:t>
    </dgm:pt>
    <dgm:pt modelId="{27FBB715-0AA7-44B1-A090-397E54A5AC38}" type="parTrans" cxnId="{52599F43-8E3B-4D8E-AC2F-B69A3D03CC5A}">
      <dgm:prSet/>
      <dgm:spPr/>
      <dgm:t>
        <a:bodyPr/>
        <a:lstStyle/>
        <a:p>
          <a:endParaRPr lang="en-US"/>
        </a:p>
      </dgm:t>
    </dgm:pt>
    <dgm:pt modelId="{ED1F97A3-2EAD-43CD-94B8-BC6A0C888ACE}" type="sibTrans" cxnId="{52599F43-8E3B-4D8E-AC2F-B69A3D03CC5A}">
      <dgm:prSet/>
      <dgm:spPr/>
      <dgm:t>
        <a:bodyPr/>
        <a:lstStyle/>
        <a:p>
          <a:endParaRPr lang="en-US"/>
        </a:p>
      </dgm:t>
    </dgm:pt>
    <dgm:pt modelId="{EC5C5B93-7392-480E-A690-0388BDE4458C}">
      <dgm:prSet custT="1"/>
      <dgm:spPr/>
      <dgm:t>
        <a:bodyPr/>
        <a:lstStyle/>
        <a:p>
          <a:r>
            <a:rPr lang="en-US" sz="1400" dirty="0" smtClean="0"/>
            <a:t>Supportive Relationships </a:t>
          </a:r>
          <a:endParaRPr lang="en-US" sz="1400" dirty="0"/>
        </a:p>
      </dgm:t>
    </dgm:pt>
    <dgm:pt modelId="{D84119A5-960A-4FAB-8E0B-3EC727575492}" type="parTrans" cxnId="{7710F325-AAFB-492B-BE1D-A5C3BC6BBF87}">
      <dgm:prSet/>
      <dgm:spPr/>
      <dgm:t>
        <a:bodyPr/>
        <a:lstStyle/>
        <a:p>
          <a:endParaRPr lang="en-US"/>
        </a:p>
      </dgm:t>
    </dgm:pt>
    <dgm:pt modelId="{40859034-B0CD-4CC6-9926-1EAA593364E0}" type="sibTrans" cxnId="{7710F325-AAFB-492B-BE1D-A5C3BC6BBF87}">
      <dgm:prSet/>
      <dgm:spPr/>
      <dgm:t>
        <a:bodyPr/>
        <a:lstStyle/>
        <a:p>
          <a:endParaRPr lang="en-US"/>
        </a:p>
      </dgm:t>
    </dgm:pt>
    <dgm:pt modelId="{F192DF06-1DCE-4B87-AC91-02CD1E60F927}">
      <dgm:prSet custT="1"/>
      <dgm:spPr/>
      <dgm:t>
        <a:bodyPr/>
        <a:lstStyle/>
        <a:p>
          <a:r>
            <a:rPr lang="en-US" sz="1400" dirty="0" smtClean="0"/>
            <a:t>Violence</a:t>
          </a:r>
          <a:endParaRPr lang="en-US" sz="1400" dirty="0"/>
        </a:p>
      </dgm:t>
    </dgm:pt>
    <dgm:pt modelId="{E0DD1653-0E1E-465F-B734-BEF9B745BF00}" type="parTrans" cxnId="{CD5DFEA7-0B23-42A7-9D4B-DC2B608B9910}">
      <dgm:prSet/>
      <dgm:spPr/>
      <dgm:t>
        <a:bodyPr/>
        <a:lstStyle/>
        <a:p>
          <a:endParaRPr lang="en-US"/>
        </a:p>
      </dgm:t>
    </dgm:pt>
    <dgm:pt modelId="{3A236028-44F5-4244-A58F-AE657BC1EF3A}" type="sibTrans" cxnId="{CD5DFEA7-0B23-42A7-9D4B-DC2B608B9910}">
      <dgm:prSet/>
      <dgm:spPr/>
      <dgm:t>
        <a:bodyPr/>
        <a:lstStyle/>
        <a:p>
          <a:endParaRPr lang="en-US"/>
        </a:p>
      </dgm:t>
    </dgm:pt>
    <dgm:pt modelId="{BDE6D197-03E2-48F2-BF23-C4C576798625}">
      <dgm:prSet custT="1"/>
      <dgm:spPr/>
      <dgm:t>
        <a:bodyPr/>
        <a:lstStyle/>
        <a:p>
          <a:r>
            <a:rPr lang="en-US" sz="1400" dirty="0" smtClean="0"/>
            <a:t>Family Violence</a:t>
          </a:r>
          <a:endParaRPr lang="en-US" sz="1400" dirty="0"/>
        </a:p>
      </dgm:t>
    </dgm:pt>
    <dgm:pt modelId="{107ACFB9-18C6-423A-A61C-06B0D2B34517}" type="parTrans" cxnId="{C21FDC9F-4BD7-49B7-A824-482F696C6DE4}">
      <dgm:prSet/>
      <dgm:spPr/>
      <dgm:t>
        <a:bodyPr/>
        <a:lstStyle/>
        <a:p>
          <a:endParaRPr lang="en-US"/>
        </a:p>
      </dgm:t>
    </dgm:pt>
    <dgm:pt modelId="{D39D60B6-C7C1-479B-B7D5-A04B277D9484}" type="sibTrans" cxnId="{C21FDC9F-4BD7-49B7-A824-482F696C6DE4}">
      <dgm:prSet/>
      <dgm:spPr/>
      <dgm:t>
        <a:bodyPr/>
        <a:lstStyle/>
        <a:p>
          <a:endParaRPr lang="en-US"/>
        </a:p>
      </dgm:t>
    </dgm:pt>
    <dgm:pt modelId="{58443EFA-35A9-4070-98C7-DAB2445F43A6}" type="pres">
      <dgm:prSet presAssocID="{07523662-C6C9-49BF-A570-1019401796F8}" presName="Name0" presStyleCnt="0">
        <dgm:presLayoutVars>
          <dgm:chMax val="1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CFCCB46-D608-464B-A8C3-CADC20C53672}" type="pres">
      <dgm:prSet presAssocID="{7AF3E312-D79D-4118-BE43-4CD2FB5AEBD1}" presName="centerShape" presStyleLbl="node0" presStyleIdx="0" presStyleCnt="1" custScaleX="241332" custScaleY="167320"/>
      <dgm:spPr/>
      <dgm:t>
        <a:bodyPr/>
        <a:lstStyle/>
        <a:p>
          <a:endParaRPr lang="en-US"/>
        </a:p>
      </dgm:t>
    </dgm:pt>
    <dgm:pt modelId="{49FD5CFE-8AFB-42DC-BED9-0067E0274723}" type="pres">
      <dgm:prSet presAssocID="{EEFBCAA4-95FD-41F0-85D5-545F740170E3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12B1C4-94AE-40C0-8A68-18CE7159A92F}" type="pres">
      <dgm:prSet presAssocID="{EEFBCAA4-95FD-41F0-85D5-545F740170E3}" presName="dummy" presStyleCnt="0"/>
      <dgm:spPr/>
    </dgm:pt>
    <dgm:pt modelId="{769D8063-43FF-4ABF-AC7E-883DBF944464}" type="pres">
      <dgm:prSet presAssocID="{568EE5DB-AB59-4D15-8AB4-594300C6E48B}" presName="sibTrans" presStyleLbl="sibTrans2D1" presStyleIdx="0" presStyleCnt="12"/>
      <dgm:spPr/>
      <dgm:t>
        <a:bodyPr/>
        <a:lstStyle/>
        <a:p>
          <a:endParaRPr lang="en-US"/>
        </a:p>
      </dgm:t>
    </dgm:pt>
    <dgm:pt modelId="{D389B1BB-CF6D-4A72-B987-82A2171C1104}" type="pres">
      <dgm:prSet presAssocID="{D80D4897-EA5D-4063-A2E5-E7CB09B91252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BFFC1E-7F76-40ED-A4D8-C77F8F8E84CA}" type="pres">
      <dgm:prSet presAssocID="{D80D4897-EA5D-4063-A2E5-E7CB09B91252}" presName="dummy" presStyleCnt="0"/>
      <dgm:spPr/>
    </dgm:pt>
    <dgm:pt modelId="{85E9BF40-E431-450C-85A8-75C77586CEB4}" type="pres">
      <dgm:prSet presAssocID="{5F41AEC8-0D40-4BAC-A622-361AAEBDB17C}" presName="sibTrans" presStyleLbl="sibTrans2D1" presStyleIdx="1" presStyleCnt="12"/>
      <dgm:spPr/>
      <dgm:t>
        <a:bodyPr/>
        <a:lstStyle/>
        <a:p>
          <a:endParaRPr lang="en-US"/>
        </a:p>
      </dgm:t>
    </dgm:pt>
    <dgm:pt modelId="{18656041-A370-4E63-95D9-4C9D9C3A6D61}" type="pres">
      <dgm:prSet presAssocID="{3E01273D-4604-434C-86C1-7DE394F40AB7}" presName="node" presStyleLbl="node1" presStyleIdx="2" presStyleCnt="12" custScaleX="1358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1A5E8A-E9B3-481D-9920-4C81A97A2797}" type="pres">
      <dgm:prSet presAssocID="{3E01273D-4604-434C-86C1-7DE394F40AB7}" presName="dummy" presStyleCnt="0"/>
      <dgm:spPr/>
    </dgm:pt>
    <dgm:pt modelId="{693E8638-2300-438B-ADAB-7CC2A03F25CB}" type="pres">
      <dgm:prSet presAssocID="{8712233C-2284-479D-9195-EB847315B774}" presName="sibTrans" presStyleLbl="sibTrans2D1" presStyleIdx="2" presStyleCnt="12"/>
      <dgm:spPr/>
      <dgm:t>
        <a:bodyPr/>
        <a:lstStyle/>
        <a:p>
          <a:endParaRPr lang="en-US"/>
        </a:p>
      </dgm:t>
    </dgm:pt>
    <dgm:pt modelId="{C6D0846E-5553-4BCB-A81B-9F81CC33A620}" type="pres">
      <dgm:prSet presAssocID="{1245DDFC-2404-48F2-B86B-3E842CE275AE}" presName="node" presStyleLbl="node1" presStyleIdx="3" presStyleCnt="12" custScaleX="1830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E09D4D-2744-4041-9332-CEFEA17AA980}" type="pres">
      <dgm:prSet presAssocID="{1245DDFC-2404-48F2-B86B-3E842CE275AE}" presName="dummy" presStyleCnt="0"/>
      <dgm:spPr/>
    </dgm:pt>
    <dgm:pt modelId="{A0DE09AD-F816-4003-AD88-4ACA77EF6269}" type="pres">
      <dgm:prSet presAssocID="{E6A4F6A5-0E9A-4809-879D-D076B4883F46}" presName="sibTrans" presStyleLbl="sibTrans2D1" presStyleIdx="3" presStyleCnt="12"/>
      <dgm:spPr/>
      <dgm:t>
        <a:bodyPr/>
        <a:lstStyle/>
        <a:p>
          <a:endParaRPr lang="en-US"/>
        </a:p>
      </dgm:t>
    </dgm:pt>
    <dgm:pt modelId="{9569A57A-835B-43B8-82D9-728258C88227}" type="pres">
      <dgm:prSet presAssocID="{B8063100-0E89-44DF-8EAA-937F3D36C5C1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24CB94-E7F9-4A48-9F24-0D30D56DA4F9}" type="pres">
      <dgm:prSet presAssocID="{B8063100-0E89-44DF-8EAA-937F3D36C5C1}" presName="dummy" presStyleCnt="0"/>
      <dgm:spPr/>
    </dgm:pt>
    <dgm:pt modelId="{F3EE45E5-536E-4E4D-8E42-A91D0A4D3DC0}" type="pres">
      <dgm:prSet presAssocID="{B02F4940-340C-4969-8C80-6B8D951290E5}" presName="sibTrans" presStyleLbl="sibTrans2D1" presStyleIdx="4" presStyleCnt="12"/>
      <dgm:spPr/>
      <dgm:t>
        <a:bodyPr/>
        <a:lstStyle/>
        <a:p>
          <a:endParaRPr lang="en-US"/>
        </a:p>
      </dgm:t>
    </dgm:pt>
    <dgm:pt modelId="{47A56BF1-1BCA-49A9-90B1-6285DBC4D96F}" type="pres">
      <dgm:prSet presAssocID="{BED94B15-0D1D-446E-9108-C587443C3C70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4B0C23-1DA4-46BD-B390-88E329EFFF3F}" type="pres">
      <dgm:prSet presAssocID="{BED94B15-0D1D-446E-9108-C587443C3C70}" presName="dummy" presStyleCnt="0"/>
      <dgm:spPr/>
    </dgm:pt>
    <dgm:pt modelId="{A70225F0-4474-44C7-A26C-D0C14B692786}" type="pres">
      <dgm:prSet presAssocID="{36B33247-14B2-4AAD-8F57-7EA2FD91336A}" presName="sibTrans" presStyleLbl="sibTrans2D1" presStyleIdx="5" presStyleCnt="12"/>
      <dgm:spPr/>
      <dgm:t>
        <a:bodyPr/>
        <a:lstStyle/>
        <a:p>
          <a:endParaRPr lang="en-US"/>
        </a:p>
      </dgm:t>
    </dgm:pt>
    <dgm:pt modelId="{4D6DB0CD-BF4C-4BE5-9A9D-B865929218F0}" type="pres">
      <dgm:prSet presAssocID="{29AC3A5A-4D8F-4691-B100-81CB3A2F9E7B}" presName="node" presStyleLbl="node1" presStyleIdx="6" presStyleCnt="12" custScaleX="1432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E14267-6406-459A-81F6-C0053D655A3D}" type="pres">
      <dgm:prSet presAssocID="{29AC3A5A-4D8F-4691-B100-81CB3A2F9E7B}" presName="dummy" presStyleCnt="0"/>
      <dgm:spPr/>
    </dgm:pt>
    <dgm:pt modelId="{C11427D1-6E0C-4773-919D-43B823C2409B}" type="pres">
      <dgm:prSet presAssocID="{09E4DF3D-E34F-451D-A825-A97884334FEB}" presName="sibTrans" presStyleLbl="sibTrans2D1" presStyleIdx="6" presStyleCnt="12"/>
      <dgm:spPr/>
      <dgm:t>
        <a:bodyPr/>
        <a:lstStyle/>
        <a:p>
          <a:endParaRPr lang="en-US"/>
        </a:p>
      </dgm:t>
    </dgm:pt>
    <dgm:pt modelId="{D88C425C-F3B6-4895-AAE6-160DC05A465C}" type="pres">
      <dgm:prSet presAssocID="{C7621D8E-7E19-43BD-B244-0D66910DDA73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0EC0D7-E2C6-4B01-886C-686001D60D84}" type="pres">
      <dgm:prSet presAssocID="{C7621D8E-7E19-43BD-B244-0D66910DDA73}" presName="dummy" presStyleCnt="0"/>
      <dgm:spPr/>
    </dgm:pt>
    <dgm:pt modelId="{C1381BF7-6EFC-4CEC-9C02-87C25131B4C1}" type="pres">
      <dgm:prSet presAssocID="{67DF4337-6384-4CD4-966D-A9D5D179943A}" presName="sibTrans" presStyleLbl="sibTrans2D1" presStyleIdx="7" presStyleCnt="12"/>
      <dgm:spPr/>
      <dgm:t>
        <a:bodyPr/>
        <a:lstStyle/>
        <a:p>
          <a:endParaRPr lang="en-US"/>
        </a:p>
      </dgm:t>
    </dgm:pt>
    <dgm:pt modelId="{0153606C-816D-428B-A731-3B09565E0B32}" type="pres">
      <dgm:prSet presAssocID="{45966220-C6F2-4094-9EAB-3BA66CFC4E8F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E030E6-8306-43D3-AFD1-A7510E2E6B79}" type="pres">
      <dgm:prSet presAssocID="{45966220-C6F2-4094-9EAB-3BA66CFC4E8F}" presName="dummy" presStyleCnt="0"/>
      <dgm:spPr/>
    </dgm:pt>
    <dgm:pt modelId="{6A449D28-8FF2-403D-B5CD-2D52116BD928}" type="pres">
      <dgm:prSet presAssocID="{ED1F97A3-2EAD-43CD-94B8-BC6A0C888ACE}" presName="sibTrans" presStyleLbl="sibTrans2D1" presStyleIdx="8" presStyleCnt="12"/>
      <dgm:spPr/>
      <dgm:t>
        <a:bodyPr/>
        <a:lstStyle/>
        <a:p>
          <a:endParaRPr lang="en-US"/>
        </a:p>
      </dgm:t>
    </dgm:pt>
    <dgm:pt modelId="{CFFC0A1E-CB1A-41AC-BB68-B7695F1CC0F7}" type="pres">
      <dgm:prSet presAssocID="{EC5C5B93-7392-480E-A690-0388BDE4458C}" presName="node" presStyleLbl="node1" presStyleIdx="9" presStyleCnt="12" custScaleX="1898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39CB96-9311-43A1-BD0C-ED9B038EC886}" type="pres">
      <dgm:prSet presAssocID="{EC5C5B93-7392-480E-A690-0388BDE4458C}" presName="dummy" presStyleCnt="0"/>
      <dgm:spPr/>
    </dgm:pt>
    <dgm:pt modelId="{9B4F256D-BBFF-46C1-8739-A30C6C80BF67}" type="pres">
      <dgm:prSet presAssocID="{40859034-B0CD-4CC6-9926-1EAA593364E0}" presName="sibTrans" presStyleLbl="sibTrans2D1" presStyleIdx="9" presStyleCnt="12"/>
      <dgm:spPr/>
      <dgm:t>
        <a:bodyPr/>
        <a:lstStyle/>
        <a:p>
          <a:endParaRPr lang="en-US"/>
        </a:p>
      </dgm:t>
    </dgm:pt>
    <dgm:pt modelId="{E0B0CFAC-2253-4599-A688-2691137A7F13}" type="pres">
      <dgm:prSet presAssocID="{F192DF06-1DCE-4B87-AC91-02CD1E60F927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2D8D16-963C-4FD0-8B42-5EF901828B4C}" type="pres">
      <dgm:prSet presAssocID="{F192DF06-1DCE-4B87-AC91-02CD1E60F927}" presName="dummy" presStyleCnt="0"/>
      <dgm:spPr/>
    </dgm:pt>
    <dgm:pt modelId="{D47A5924-A115-474C-8F13-16E98B9984A8}" type="pres">
      <dgm:prSet presAssocID="{3A236028-44F5-4244-A58F-AE657BC1EF3A}" presName="sibTrans" presStyleLbl="sibTrans2D1" presStyleIdx="10" presStyleCnt="12"/>
      <dgm:spPr/>
      <dgm:t>
        <a:bodyPr/>
        <a:lstStyle/>
        <a:p>
          <a:endParaRPr lang="en-US"/>
        </a:p>
      </dgm:t>
    </dgm:pt>
    <dgm:pt modelId="{40B5F94D-FEBC-4E52-9057-EBE1873FB434}" type="pres">
      <dgm:prSet presAssocID="{BDE6D197-03E2-48F2-BF23-C4C576798625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047422-8E13-4A0F-9B08-568265A3B6D2}" type="pres">
      <dgm:prSet presAssocID="{BDE6D197-03E2-48F2-BF23-C4C576798625}" presName="dummy" presStyleCnt="0"/>
      <dgm:spPr/>
    </dgm:pt>
    <dgm:pt modelId="{8BFBD748-B0C3-4911-8DEA-015D289BCC37}" type="pres">
      <dgm:prSet presAssocID="{D39D60B6-C7C1-479B-B7D5-A04B277D9484}" presName="sibTrans" presStyleLbl="sibTrans2D1" presStyleIdx="11" presStyleCnt="12"/>
      <dgm:spPr/>
      <dgm:t>
        <a:bodyPr/>
        <a:lstStyle/>
        <a:p>
          <a:endParaRPr lang="en-US"/>
        </a:p>
      </dgm:t>
    </dgm:pt>
  </dgm:ptLst>
  <dgm:cxnLst>
    <dgm:cxn modelId="{C6D128CA-FCBC-4A69-A2E4-6A00F2341450}" type="presOf" srcId="{7AF3E312-D79D-4118-BE43-4CD2FB5AEBD1}" destId="{9CFCCB46-D608-464B-A8C3-CADC20C53672}" srcOrd="0" destOrd="0" presId="urn:microsoft.com/office/officeart/2005/8/layout/radial6"/>
    <dgm:cxn modelId="{04E83EDD-20D2-48E2-A7B2-E4BD1C8024C8}" type="presOf" srcId="{5F41AEC8-0D40-4BAC-A622-361AAEBDB17C}" destId="{85E9BF40-E431-450C-85A8-75C77586CEB4}" srcOrd="0" destOrd="0" presId="urn:microsoft.com/office/officeart/2005/8/layout/radial6"/>
    <dgm:cxn modelId="{DC188C40-1B9F-4665-846A-46EA9A7F6BBC}" type="presOf" srcId="{E6A4F6A5-0E9A-4809-879D-D076B4883F46}" destId="{A0DE09AD-F816-4003-AD88-4ACA77EF6269}" srcOrd="0" destOrd="0" presId="urn:microsoft.com/office/officeart/2005/8/layout/radial6"/>
    <dgm:cxn modelId="{C21FDC9F-4BD7-49B7-A824-482F696C6DE4}" srcId="{7AF3E312-D79D-4118-BE43-4CD2FB5AEBD1}" destId="{BDE6D197-03E2-48F2-BF23-C4C576798625}" srcOrd="11" destOrd="0" parTransId="{107ACFB9-18C6-423A-A61C-06B0D2B34517}" sibTransId="{D39D60B6-C7C1-479B-B7D5-A04B277D9484}"/>
    <dgm:cxn modelId="{F6046AF1-968F-4649-A309-E1388F5C4950}" type="presOf" srcId="{07523662-C6C9-49BF-A570-1019401796F8}" destId="{58443EFA-35A9-4070-98C7-DAB2445F43A6}" srcOrd="0" destOrd="0" presId="urn:microsoft.com/office/officeart/2005/8/layout/radial6"/>
    <dgm:cxn modelId="{52599F43-8E3B-4D8E-AC2F-B69A3D03CC5A}" srcId="{7AF3E312-D79D-4118-BE43-4CD2FB5AEBD1}" destId="{45966220-C6F2-4094-9EAB-3BA66CFC4E8F}" srcOrd="8" destOrd="0" parTransId="{27FBB715-0AA7-44B1-A090-397E54A5AC38}" sibTransId="{ED1F97A3-2EAD-43CD-94B8-BC6A0C888ACE}"/>
    <dgm:cxn modelId="{99ED17E0-AE46-42C8-A390-7B6C41A3F9DB}" type="presOf" srcId="{BDE6D197-03E2-48F2-BF23-C4C576798625}" destId="{40B5F94D-FEBC-4E52-9057-EBE1873FB434}" srcOrd="0" destOrd="0" presId="urn:microsoft.com/office/officeart/2005/8/layout/radial6"/>
    <dgm:cxn modelId="{9324240D-38B3-4A27-BF4D-27ADAFDEA425}" type="presOf" srcId="{29AC3A5A-4D8F-4691-B100-81CB3A2F9E7B}" destId="{4D6DB0CD-BF4C-4BE5-9A9D-B865929218F0}" srcOrd="0" destOrd="0" presId="urn:microsoft.com/office/officeart/2005/8/layout/radial6"/>
    <dgm:cxn modelId="{FBDBAAF9-8A39-4F4C-B69C-432560472BA0}" type="presOf" srcId="{40859034-B0CD-4CC6-9926-1EAA593364E0}" destId="{9B4F256D-BBFF-46C1-8739-A30C6C80BF67}" srcOrd="0" destOrd="0" presId="urn:microsoft.com/office/officeart/2005/8/layout/radial6"/>
    <dgm:cxn modelId="{D2FD0387-DF06-4269-AF9A-2BB538E6556F}" type="presOf" srcId="{568EE5DB-AB59-4D15-8AB4-594300C6E48B}" destId="{769D8063-43FF-4ABF-AC7E-883DBF944464}" srcOrd="0" destOrd="0" presId="urn:microsoft.com/office/officeart/2005/8/layout/radial6"/>
    <dgm:cxn modelId="{D9C21F42-EC1B-451E-A134-2139D6863FF8}" type="presOf" srcId="{1245DDFC-2404-48F2-B86B-3E842CE275AE}" destId="{C6D0846E-5553-4BCB-A81B-9F81CC33A620}" srcOrd="0" destOrd="0" presId="urn:microsoft.com/office/officeart/2005/8/layout/radial6"/>
    <dgm:cxn modelId="{49AF78DA-747B-495F-B99A-B76116A40632}" type="presOf" srcId="{D39D60B6-C7C1-479B-B7D5-A04B277D9484}" destId="{8BFBD748-B0C3-4911-8DEA-015D289BCC37}" srcOrd="0" destOrd="0" presId="urn:microsoft.com/office/officeart/2005/8/layout/radial6"/>
    <dgm:cxn modelId="{51A66B23-C5E6-45A7-91C5-59B77B4E3A4E}" srcId="{7AF3E312-D79D-4118-BE43-4CD2FB5AEBD1}" destId="{C7621D8E-7E19-43BD-B244-0D66910DDA73}" srcOrd="7" destOrd="0" parTransId="{2F1485DE-4277-4477-848F-3BD818A69C2B}" sibTransId="{67DF4337-6384-4CD4-966D-A9D5D179943A}"/>
    <dgm:cxn modelId="{7C6BB76F-6515-4F6C-8C02-0591DFC245E5}" type="presOf" srcId="{B8063100-0E89-44DF-8EAA-937F3D36C5C1}" destId="{9569A57A-835B-43B8-82D9-728258C88227}" srcOrd="0" destOrd="0" presId="urn:microsoft.com/office/officeart/2005/8/layout/radial6"/>
    <dgm:cxn modelId="{6B01B428-2868-4029-8005-5706691BAEF4}" type="presOf" srcId="{45966220-C6F2-4094-9EAB-3BA66CFC4E8F}" destId="{0153606C-816D-428B-A731-3B09565E0B32}" srcOrd="0" destOrd="0" presId="urn:microsoft.com/office/officeart/2005/8/layout/radial6"/>
    <dgm:cxn modelId="{2638A933-E5D7-44B5-8E1E-5053836F7A75}" srcId="{7AF3E312-D79D-4118-BE43-4CD2FB5AEBD1}" destId="{29AC3A5A-4D8F-4691-B100-81CB3A2F9E7B}" srcOrd="6" destOrd="0" parTransId="{20FB56ED-5677-4627-879B-13923A3BB103}" sibTransId="{09E4DF3D-E34F-451D-A825-A97884334FEB}"/>
    <dgm:cxn modelId="{9A3460A4-2440-45C5-BB7B-AA01955AB8E1}" type="presOf" srcId="{D80D4897-EA5D-4063-A2E5-E7CB09B91252}" destId="{D389B1BB-CF6D-4A72-B987-82A2171C1104}" srcOrd="0" destOrd="0" presId="urn:microsoft.com/office/officeart/2005/8/layout/radial6"/>
    <dgm:cxn modelId="{128D88D3-3EA4-43E0-9497-50CA10CC2522}" type="presOf" srcId="{8712233C-2284-479D-9195-EB847315B774}" destId="{693E8638-2300-438B-ADAB-7CC2A03F25CB}" srcOrd="0" destOrd="0" presId="urn:microsoft.com/office/officeart/2005/8/layout/radial6"/>
    <dgm:cxn modelId="{0D5921FE-4A6A-4224-A0A0-CDAE3AD7CA8D}" type="presOf" srcId="{3E01273D-4604-434C-86C1-7DE394F40AB7}" destId="{18656041-A370-4E63-95D9-4C9D9C3A6D61}" srcOrd="0" destOrd="0" presId="urn:microsoft.com/office/officeart/2005/8/layout/radial6"/>
    <dgm:cxn modelId="{FC4A42FD-E0E8-4BE3-A491-B526385379E0}" srcId="{7AF3E312-D79D-4118-BE43-4CD2FB5AEBD1}" destId="{B8063100-0E89-44DF-8EAA-937F3D36C5C1}" srcOrd="4" destOrd="0" parTransId="{3360F66B-C2C9-4FB2-8A2E-5675159AB347}" sibTransId="{B02F4940-340C-4969-8C80-6B8D951290E5}"/>
    <dgm:cxn modelId="{32B2D053-7255-4ADD-A0FA-C5B75AA2DED1}" type="presOf" srcId="{C7621D8E-7E19-43BD-B244-0D66910DDA73}" destId="{D88C425C-F3B6-4895-AAE6-160DC05A465C}" srcOrd="0" destOrd="0" presId="urn:microsoft.com/office/officeart/2005/8/layout/radial6"/>
    <dgm:cxn modelId="{A154C72A-9D09-471D-85AB-B1BCE9856375}" srcId="{7AF3E312-D79D-4118-BE43-4CD2FB5AEBD1}" destId="{D80D4897-EA5D-4063-A2E5-E7CB09B91252}" srcOrd="1" destOrd="0" parTransId="{E3C56FC2-AB15-472E-8A4A-ED677B4583F8}" sibTransId="{5F41AEC8-0D40-4BAC-A622-361AAEBDB17C}"/>
    <dgm:cxn modelId="{2994B55A-599B-4491-B411-6723FA7D530C}" srcId="{7AF3E312-D79D-4118-BE43-4CD2FB5AEBD1}" destId="{EEFBCAA4-95FD-41F0-85D5-545F740170E3}" srcOrd="0" destOrd="0" parTransId="{A19D0838-52EF-4C03-B9F7-39106FC5B525}" sibTransId="{568EE5DB-AB59-4D15-8AB4-594300C6E48B}"/>
    <dgm:cxn modelId="{95278B29-E19D-425C-9944-ED9291A83456}" type="presOf" srcId="{EEFBCAA4-95FD-41F0-85D5-545F740170E3}" destId="{49FD5CFE-8AFB-42DC-BED9-0067E0274723}" srcOrd="0" destOrd="0" presId="urn:microsoft.com/office/officeart/2005/8/layout/radial6"/>
    <dgm:cxn modelId="{2862C9D5-5828-4803-8484-121205F31EDE}" type="presOf" srcId="{67DF4337-6384-4CD4-966D-A9D5D179943A}" destId="{C1381BF7-6EFC-4CEC-9C02-87C25131B4C1}" srcOrd="0" destOrd="0" presId="urn:microsoft.com/office/officeart/2005/8/layout/radial6"/>
    <dgm:cxn modelId="{F685EBF5-9064-42AF-8616-A80BBBF305B6}" type="presOf" srcId="{B02F4940-340C-4969-8C80-6B8D951290E5}" destId="{F3EE45E5-536E-4E4D-8E42-A91D0A4D3DC0}" srcOrd="0" destOrd="0" presId="urn:microsoft.com/office/officeart/2005/8/layout/radial6"/>
    <dgm:cxn modelId="{07A49DE2-E203-425E-AAC7-84DC32987181}" srcId="{7AF3E312-D79D-4118-BE43-4CD2FB5AEBD1}" destId="{BED94B15-0D1D-446E-9108-C587443C3C70}" srcOrd="5" destOrd="0" parTransId="{83BB2D66-5838-402B-9356-0A132DBAAAE4}" sibTransId="{36B33247-14B2-4AAD-8F57-7EA2FD91336A}"/>
    <dgm:cxn modelId="{D5C01697-6AE8-4BFF-8938-C98AB22B10A4}" type="presOf" srcId="{EC5C5B93-7392-480E-A690-0388BDE4458C}" destId="{CFFC0A1E-CB1A-41AC-BB68-B7695F1CC0F7}" srcOrd="0" destOrd="0" presId="urn:microsoft.com/office/officeart/2005/8/layout/radial6"/>
    <dgm:cxn modelId="{FD7B99DD-70CE-4885-8D1E-6DD7DD4F820C}" type="presOf" srcId="{F192DF06-1DCE-4B87-AC91-02CD1E60F927}" destId="{E0B0CFAC-2253-4599-A688-2691137A7F13}" srcOrd="0" destOrd="0" presId="urn:microsoft.com/office/officeart/2005/8/layout/radial6"/>
    <dgm:cxn modelId="{309D7D42-573B-4B5F-9DF5-DE2E9E01ED91}" type="presOf" srcId="{3A236028-44F5-4244-A58F-AE657BC1EF3A}" destId="{D47A5924-A115-474C-8F13-16E98B9984A8}" srcOrd="0" destOrd="0" presId="urn:microsoft.com/office/officeart/2005/8/layout/radial6"/>
    <dgm:cxn modelId="{5B194BD4-36EA-4F3A-82B6-D058CDAC22D9}" type="presOf" srcId="{09E4DF3D-E34F-451D-A825-A97884334FEB}" destId="{C11427D1-6E0C-4773-919D-43B823C2409B}" srcOrd="0" destOrd="0" presId="urn:microsoft.com/office/officeart/2005/8/layout/radial6"/>
    <dgm:cxn modelId="{CD5DFEA7-0B23-42A7-9D4B-DC2B608B9910}" srcId="{7AF3E312-D79D-4118-BE43-4CD2FB5AEBD1}" destId="{F192DF06-1DCE-4B87-AC91-02CD1E60F927}" srcOrd="10" destOrd="0" parTransId="{E0DD1653-0E1E-465F-B734-BEF9B745BF00}" sibTransId="{3A236028-44F5-4244-A58F-AE657BC1EF3A}"/>
    <dgm:cxn modelId="{EEE36D78-4151-4985-A1B6-A00A6BBADF3E}" srcId="{7AF3E312-D79D-4118-BE43-4CD2FB5AEBD1}" destId="{3E01273D-4604-434C-86C1-7DE394F40AB7}" srcOrd="2" destOrd="0" parTransId="{F4C6B6E3-9299-4FD3-8855-6EE18DA3910F}" sibTransId="{8712233C-2284-479D-9195-EB847315B774}"/>
    <dgm:cxn modelId="{E0303FF4-139B-4C50-A074-91A76BF30B16}" srcId="{7AF3E312-D79D-4118-BE43-4CD2FB5AEBD1}" destId="{1245DDFC-2404-48F2-B86B-3E842CE275AE}" srcOrd="3" destOrd="0" parTransId="{13943E42-C9E8-4761-854A-AF707C75205D}" sibTransId="{E6A4F6A5-0E9A-4809-879D-D076B4883F46}"/>
    <dgm:cxn modelId="{169918E3-7CA6-48DD-9799-A6DD14B35537}" srcId="{07523662-C6C9-49BF-A570-1019401796F8}" destId="{7AF3E312-D79D-4118-BE43-4CD2FB5AEBD1}" srcOrd="0" destOrd="0" parTransId="{32034F31-10D4-4D75-BBE7-BE4B59D87464}" sibTransId="{CA3433E0-78D8-4316-9AD4-FC1843C7C604}"/>
    <dgm:cxn modelId="{44C4F60B-64E8-4654-8B32-6DEEC975524A}" type="presOf" srcId="{ED1F97A3-2EAD-43CD-94B8-BC6A0C888ACE}" destId="{6A449D28-8FF2-403D-B5CD-2D52116BD928}" srcOrd="0" destOrd="0" presId="urn:microsoft.com/office/officeart/2005/8/layout/radial6"/>
    <dgm:cxn modelId="{A0870E9E-7006-45AC-806B-2730CE5E0AB8}" type="presOf" srcId="{36B33247-14B2-4AAD-8F57-7EA2FD91336A}" destId="{A70225F0-4474-44C7-A26C-D0C14B692786}" srcOrd="0" destOrd="0" presId="urn:microsoft.com/office/officeart/2005/8/layout/radial6"/>
    <dgm:cxn modelId="{7710F325-AAFB-492B-BE1D-A5C3BC6BBF87}" srcId="{7AF3E312-D79D-4118-BE43-4CD2FB5AEBD1}" destId="{EC5C5B93-7392-480E-A690-0388BDE4458C}" srcOrd="9" destOrd="0" parTransId="{D84119A5-960A-4FAB-8E0B-3EC727575492}" sibTransId="{40859034-B0CD-4CC6-9926-1EAA593364E0}"/>
    <dgm:cxn modelId="{3F0CC280-3FEC-4DF4-BF34-1D6BBA69B622}" type="presOf" srcId="{BED94B15-0D1D-446E-9108-C587443C3C70}" destId="{47A56BF1-1BCA-49A9-90B1-6285DBC4D96F}" srcOrd="0" destOrd="0" presId="urn:microsoft.com/office/officeart/2005/8/layout/radial6"/>
    <dgm:cxn modelId="{A3047F76-D494-44C5-B737-2BDA26BD3568}" type="presParOf" srcId="{58443EFA-35A9-4070-98C7-DAB2445F43A6}" destId="{9CFCCB46-D608-464B-A8C3-CADC20C53672}" srcOrd="0" destOrd="0" presId="urn:microsoft.com/office/officeart/2005/8/layout/radial6"/>
    <dgm:cxn modelId="{EF1BDCA7-0349-4035-B32D-9682C985C195}" type="presParOf" srcId="{58443EFA-35A9-4070-98C7-DAB2445F43A6}" destId="{49FD5CFE-8AFB-42DC-BED9-0067E0274723}" srcOrd="1" destOrd="0" presId="urn:microsoft.com/office/officeart/2005/8/layout/radial6"/>
    <dgm:cxn modelId="{2CF51CF7-AB97-46D1-B0D1-5AE055592488}" type="presParOf" srcId="{58443EFA-35A9-4070-98C7-DAB2445F43A6}" destId="{C612B1C4-94AE-40C0-8A68-18CE7159A92F}" srcOrd="2" destOrd="0" presId="urn:microsoft.com/office/officeart/2005/8/layout/radial6"/>
    <dgm:cxn modelId="{C7F133D0-E8F8-4A34-8775-D3DB7D8DEB95}" type="presParOf" srcId="{58443EFA-35A9-4070-98C7-DAB2445F43A6}" destId="{769D8063-43FF-4ABF-AC7E-883DBF944464}" srcOrd="3" destOrd="0" presId="urn:microsoft.com/office/officeart/2005/8/layout/radial6"/>
    <dgm:cxn modelId="{99674CE1-4E46-43DD-9B76-4D9109E380D9}" type="presParOf" srcId="{58443EFA-35A9-4070-98C7-DAB2445F43A6}" destId="{D389B1BB-CF6D-4A72-B987-82A2171C1104}" srcOrd="4" destOrd="0" presId="urn:microsoft.com/office/officeart/2005/8/layout/radial6"/>
    <dgm:cxn modelId="{F4400AE7-21AD-4924-AB34-6F92E2E474E4}" type="presParOf" srcId="{58443EFA-35A9-4070-98C7-DAB2445F43A6}" destId="{87BFFC1E-7F76-40ED-A4D8-C77F8F8E84CA}" srcOrd="5" destOrd="0" presId="urn:microsoft.com/office/officeart/2005/8/layout/radial6"/>
    <dgm:cxn modelId="{40B2CD0A-D960-461D-8573-2D6A23FFE412}" type="presParOf" srcId="{58443EFA-35A9-4070-98C7-DAB2445F43A6}" destId="{85E9BF40-E431-450C-85A8-75C77586CEB4}" srcOrd="6" destOrd="0" presId="urn:microsoft.com/office/officeart/2005/8/layout/radial6"/>
    <dgm:cxn modelId="{6EB77D8E-5CAD-49D6-99D9-794EC0CBF2A1}" type="presParOf" srcId="{58443EFA-35A9-4070-98C7-DAB2445F43A6}" destId="{18656041-A370-4E63-95D9-4C9D9C3A6D61}" srcOrd="7" destOrd="0" presId="urn:microsoft.com/office/officeart/2005/8/layout/radial6"/>
    <dgm:cxn modelId="{F04596A5-90DC-4E2B-9C6D-FF7C09D0C0FD}" type="presParOf" srcId="{58443EFA-35A9-4070-98C7-DAB2445F43A6}" destId="{C91A5E8A-E9B3-481D-9920-4C81A97A2797}" srcOrd="8" destOrd="0" presId="urn:microsoft.com/office/officeart/2005/8/layout/radial6"/>
    <dgm:cxn modelId="{2BADFD1A-FEAF-4833-AC69-4AD550651E79}" type="presParOf" srcId="{58443EFA-35A9-4070-98C7-DAB2445F43A6}" destId="{693E8638-2300-438B-ADAB-7CC2A03F25CB}" srcOrd="9" destOrd="0" presId="urn:microsoft.com/office/officeart/2005/8/layout/radial6"/>
    <dgm:cxn modelId="{5EEE072A-873C-47D4-8B6E-509B8B4CA26E}" type="presParOf" srcId="{58443EFA-35A9-4070-98C7-DAB2445F43A6}" destId="{C6D0846E-5553-4BCB-A81B-9F81CC33A620}" srcOrd="10" destOrd="0" presId="urn:microsoft.com/office/officeart/2005/8/layout/radial6"/>
    <dgm:cxn modelId="{757AD281-5860-4E91-A9A5-D8F90FCA7516}" type="presParOf" srcId="{58443EFA-35A9-4070-98C7-DAB2445F43A6}" destId="{DEE09D4D-2744-4041-9332-CEFEA17AA980}" srcOrd="11" destOrd="0" presId="urn:microsoft.com/office/officeart/2005/8/layout/radial6"/>
    <dgm:cxn modelId="{2DF750F9-2CEA-4794-ABEC-874CB4B7697B}" type="presParOf" srcId="{58443EFA-35A9-4070-98C7-DAB2445F43A6}" destId="{A0DE09AD-F816-4003-AD88-4ACA77EF6269}" srcOrd="12" destOrd="0" presId="urn:microsoft.com/office/officeart/2005/8/layout/radial6"/>
    <dgm:cxn modelId="{7FD47080-D395-49CD-AEEB-2CAD9F84E2E6}" type="presParOf" srcId="{58443EFA-35A9-4070-98C7-DAB2445F43A6}" destId="{9569A57A-835B-43B8-82D9-728258C88227}" srcOrd="13" destOrd="0" presId="urn:microsoft.com/office/officeart/2005/8/layout/radial6"/>
    <dgm:cxn modelId="{0A9D4CDA-F087-493B-89EB-CA28D1EF7385}" type="presParOf" srcId="{58443EFA-35A9-4070-98C7-DAB2445F43A6}" destId="{FB24CB94-E7F9-4A48-9F24-0D30D56DA4F9}" srcOrd="14" destOrd="0" presId="urn:microsoft.com/office/officeart/2005/8/layout/radial6"/>
    <dgm:cxn modelId="{2391D738-DA7E-4170-99D7-DB8A3CC45345}" type="presParOf" srcId="{58443EFA-35A9-4070-98C7-DAB2445F43A6}" destId="{F3EE45E5-536E-4E4D-8E42-A91D0A4D3DC0}" srcOrd="15" destOrd="0" presId="urn:microsoft.com/office/officeart/2005/8/layout/radial6"/>
    <dgm:cxn modelId="{B3DF6268-FB12-41C0-A8F4-09915B37881C}" type="presParOf" srcId="{58443EFA-35A9-4070-98C7-DAB2445F43A6}" destId="{47A56BF1-1BCA-49A9-90B1-6285DBC4D96F}" srcOrd="16" destOrd="0" presId="urn:microsoft.com/office/officeart/2005/8/layout/radial6"/>
    <dgm:cxn modelId="{7BB36E8B-B032-4BA0-9475-40DF9B58254D}" type="presParOf" srcId="{58443EFA-35A9-4070-98C7-DAB2445F43A6}" destId="{144B0C23-1DA4-46BD-B390-88E329EFFF3F}" srcOrd="17" destOrd="0" presId="urn:microsoft.com/office/officeart/2005/8/layout/radial6"/>
    <dgm:cxn modelId="{857934D7-0960-4968-A2EB-91B35D4C2905}" type="presParOf" srcId="{58443EFA-35A9-4070-98C7-DAB2445F43A6}" destId="{A70225F0-4474-44C7-A26C-D0C14B692786}" srcOrd="18" destOrd="0" presId="urn:microsoft.com/office/officeart/2005/8/layout/radial6"/>
    <dgm:cxn modelId="{B546E438-1161-49BD-8E07-DDA31BD00210}" type="presParOf" srcId="{58443EFA-35A9-4070-98C7-DAB2445F43A6}" destId="{4D6DB0CD-BF4C-4BE5-9A9D-B865929218F0}" srcOrd="19" destOrd="0" presId="urn:microsoft.com/office/officeart/2005/8/layout/radial6"/>
    <dgm:cxn modelId="{431400F1-EA99-4171-A9AB-34BB78AFB2B3}" type="presParOf" srcId="{58443EFA-35A9-4070-98C7-DAB2445F43A6}" destId="{9EE14267-6406-459A-81F6-C0053D655A3D}" srcOrd="20" destOrd="0" presId="urn:microsoft.com/office/officeart/2005/8/layout/radial6"/>
    <dgm:cxn modelId="{EA4BB275-8E72-42A7-989C-1583740CD9BA}" type="presParOf" srcId="{58443EFA-35A9-4070-98C7-DAB2445F43A6}" destId="{C11427D1-6E0C-4773-919D-43B823C2409B}" srcOrd="21" destOrd="0" presId="urn:microsoft.com/office/officeart/2005/8/layout/radial6"/>
    <dgm:cxn modelId="{7CD713BD-F9AA-4A61-8B9F-BD6F3E94FF57}" type="presParOf" srcId="{58443EFA-35A9-4070-98C7-DAB2445F43A6}" destId="{D88C425C-F3B6-4895-AAE6-160DC05A465C}" srcOrd="22" destOrd="0" presId="urn:microsoft.com/office/officeart/2005/8/layout/radial6"/>
    <dgm:cxn modelId="{064D6733-552A-4F32-830F-7C7638AF8B99}" type="presParOf" srcId="{58443EFA-35A9-4070-98C7-DAB2445F43A6}" destId="{D30EC0D7-E2C6-4B01-886C-686001D60D84}" srcOrd="23" destOrd="0" presId="urn:microsoft.com/office/officeart/2005/8/layout/radial6"/>
    <dgm:cxn modelId="{05115218-8F18-4F7F-8C31-700B8B9AF4B8}" type="presParOf" srcId="{58443EFA-35A9-4070-98C7-DAB2445F43A6}" destId="{C1381BF7-6EFC-4CEC-9C02-87C25131B4C1}" srcOrd="24" destOrd="0" presId="urn:microsoft.com/office/officeart/2005/8/layout/radial6"/>
    <dgm:cxn modelId="{1ACEFA39-9A7F-4929-A16B-A1ED19D61BA8}" type="presParOf" srcId="{58443EFA-35A9-4070-98C7-DAB2445F43A6}" destId="{0153606C-816D-428B-A731-3B09565E0B32}" srcOrd="25" destOrd="0" presId="urn:microsoft.com/office/officeart/2005/8/layout/radial6"/>
    <dgm:cxn modelId="{08BF064B-5009-4559-992D-62598000B276}" type="presParOf" srcId="{58443EFA-35A9-4070-98C7-DAB2445F43A6}" destId="{60E030E6-8306-43D3-AFD1-A7510E2E6B79}" srcOrd="26" destOrd="0" presId="urn:microsoft.com/office/officeart/2005/8/layout/radial6"/>
    <dgm:cxn modelId="{9F6A658E-436D-4305-BD29-FD9DB0C2BD3A}" type="presParOf" srcId="{58443EFA-35A9-4070-98C7-DAB2445F43A6}" destId="{6A449D28-8FF2-403D-B5CD-2D52116BD928}" srcOrd="27" destOrd="0" presId="urn:microsoft.com/office/officeart/2005/8/layout/radial6"/>
    <dgm:cxn modelId="{1CE0A990-4896-41F6-AF27-D4F206D208FB}" type="presParOf" srcId="{58443EFA-35A9-4070-98C7-DAB2445F43A6}" destId="{CFFC0A1E-CB1A-41AC-BB68-B7695F1CC0F7}" srcOrd="28" destOrd="0" presId="urn:microsoft.com/office/officeart/2005/8/layout/radial6"/>
    <dgm:cxn modelId="{EDDBEAE0-3A49-4ABF-8F5D-C0447A4916E1}" type="presParOf" srcId="{58443EFA-35A9-4070-98C7-DAB2445F43A6}" destId="{F139CB96-9311-43A1-BD0C-ED9B038EC886}" srcOrd="29" destOrd="0" presId="urn:microsoft.com/office/officeart/2005/8/layout/radial6"/>
    <dgm:cxn modelId="{63316256-7CB6-4D44-AF9D-6744C729F322}" type="presParOf" srcId="{58443EFA-35A9-4070-98C7-DAB2445F43A6}" destId="{9B4F256D-BBFF-46C1-8739-A30C6C80BF67}" srcOrd="30" destOrd="0" presId="urn:microsoft.com/office/officeart/2005/8/layout/radial6"/>
    <dgm:cxn modelId="{C8F988B2-D56B-4B51-83E5-836D6D4FC163}" type="presParOf" srcId="{58443EFA-35A9-4070-98C7-DAB2445F43A6}" destId="{E0B0CFAC-2253-4599-A688-2691137A7F13}" srcOrd="31" destOrd="0" presId="urn:microsoft.com/office/officeart/2005/8/layout/radial6"/>
    <dgm:cxn modelId="{49EBB55B-47A8-4FEB-A65A-801F8424F0CC}" type="presParOf" srcId="{58443EFA-35A9-4070-98C7-DAB2445F43A6}" destId="{A12D8D16-963C-4FD0-8B42-5EF901828B4C}" srcOrd="32" destOrd="0" presId="urn:microsoft.com/office/officeart/2005/8/layout/radial6"/>
    <dgm:cxn modelId="{020ABF44-C472-4FA2-AF22-B77D182D84D1}" type="presParOf" srcId="{58443EFA-35A9-4070-98C7-DAB2445F43A6}" destId="{D47A5924-A115-474C-8F13-16E98B9984A8}" srcOrd="33" destOrd="0" presId="urn:microsoft.com/office/officeart/2005/8/layout/radial6"/>
    <dgm:cxn modelId="{2CB1AAC0-1AD4-451F-A60E-C2B6DA3E9A7F}" type="presParOf" srcId="{58443EFA-35A9-4070-98C7-DAB2445F43A6}" destId="{40B5F94D-FEBC-4E52-9057-EBE1873FB434}" srcOrd="34" destOrd="0" presId="urn:microsoft.com/office/officeart/2005/8/layout/radial6"/>
    <dgm:cxn modelId="{078DA466-80D1-42A8-9A62-494B8E387FA6}" type="presParOf" srcId="{58443EFA-35A9-4070-98C7-DAB2445F43A6}" destId="{57047422-8E13-4A0F-9B08-568265A3B6D2}" srcOrd="35" destOrd="0" presId="urn:microsoft.com/office/officeart/2005/8/layout/radial6"/>
    <dgm:cxn modelId="{5E7ECB03-3A4C-4EA1-84EF-7C19877E0FBE}" type="presParOf" srcId="{58443EFA-35A9-4070-98C7-DAB2445F43A6}" destId="{8BFBD748-B0C3-4911-8DEA-015D289BCC37}" srcOrd="3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F57969-3692-4972-A0B6-0C123AE61BA6}">
      <dsp:nvSpPr>
        <dsp:cNvPr id="0" name=""/>
        <dsp:cNvSpPr/>
      </dsp:nvSpPr>
      <dsp:spPr>
        <a:xfrm>
          <a:off x="1617344" y="74294"/>
          <a:ext cx="3566160" cy="35661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/>
            <a:t>School Supports</a:t>
          </a:r>
        </a:p>
      </dsp:txBody>
      <dsp:txXfrm>
        <a:off x="2092832" y="698372"/>
        <a:ext cx="2615184" cy="1604771"/>
      </dsp:txXfrm>
    </dsp:sp>
    <dsp:sp modelId="{62EB9F64-BF87-4DBB-AE75-368311523163}">
      <dsp:nvSpPr>
        <dsp:cNvPr id="0" name=""/>
        <dsp:cNvSpPr/>
      </dsp:nvSpPr>
      <dsp:spPr>
        <a:xfrm>
          <a:off x="2904134" y="2303145"/>
          <a:ext cx="3566160" cy="35661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/>
            <a:t>Family/ Community</a:t>
          </a:r>
        </a:p>
      </dsp:txBody>
      <dsp:txXfrm>
        <a:off x="3994784" y="3224402"/>
        <a:ext cx="2139696" cy="1961388"/>
      </dsp:txXfrm>
    </dsp:sp>
    <dsp:sp modelId="{FAC9B5E3-E35F-4DE7-B119-0F8499463B49}">
      <dsp:nvSpPr>
        <dsp:cNvPr id="0" name=""/>
        <dsp:cNvSpPr/>
      </dsp:nvSpPr>
      <dsp:spPr>
        <a:xfrm>
          <a:off x="355946" y="2309492"/>
          <a:ext cx="3566160" cy="35661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/>
            <a:t>Behavioral Health</a:t>
          </a:r>
        </a:p>
      </dsp:txBody>
      <dsp:txXfrm>
        <a:off x="691760" y="3230750"/>
        <a:ext cx="2139696" cy="196138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F57969-3692-4972-A0B6-0C123AE61BA6}">
      <dsp:nvSpPr>
        <dsp:cNvPr id="0" name=""/>
        <dsp:cNvSpPr/>
      </dsp:nvSpPr>
      <dsp:spPr>
        <a:xfrm>
          <a:off x="1617344" y="74294"/>
          <a:ext cx="3566160" cy="35661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Academics</a:t>
          </a:r>
          <a:endParaRPr lang="en-US" sz="4000" kern="1200" dirty="0"/>
        </a:p>
      </dsp:txBody>
      <dsp:txXfrm>
        <a:off x="2092832" y="698372"/>
        <a:ext cx="2615184" cy="1604771"/>
      </dsp:txXfrm>
    </dsp:sp>
    <dsp:sp modelId="{62EB9F64-BF87-4DBB-AE75-368311523163}">
      <dsp:nvSpPr>
        <dsp:cNvPr id="0" name=""/>
        <dsp:cNvSpPr/>
      </dsp:nvSpPr>
      <dsp:spPr>
        <a:xfrm>
          <a:off x="2904134" y="2303145"/>
          <a:ext cx="3566160" cy="35661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Home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Cultural</a:t>
          </a:r>
          <a:endParaRPr lang="en-US" sz="4000" kern="1200" dirty="0"/>
        </a:p>
      </dsp:txBody>
      <dsp:txXfrm>
        <a:off x="3994784" y="3224402"/>
        <a:ext cx="2139696" cy="1961388"/>
      </dsp:txXfrm>
    </dsp:sp>
    <dsp:sp modelId="{FAC9B5E3-E35F-4DE7-B119-0F8499463B49}">
      <dsp:nvSpPr>
        <dsp:cNvPr id="0" name=""/>
        <dsp:cNvSpPr/>
      </dsp:nvSpPr>
      <dsp:spPr>
        <a:xfrm>
          <a:off x="355946" y="2309492"/>
          <a:ext cx="3566160" cy="35661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Social Emotional</a:t>
          </a:r>
          <a:endParaRPr lang="en-US" sz="4000" kern="1200" dirty="0"/>
        </a:p>
      </dsp:txBody>
      <dsp:txXfrm>
        <a:off x="691760" y="3230750"/>
        <a:ext cx="2139696" cy="196138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EC2311C-21C8-499C-99D4-16CE85BEA302}">
      <dsp:nvSpPr>
        <dsp:cNvPr id="0" name=""/>
        <dsp:cNvSpPr/>
      </dsp:nvSpPr>
      <dsp:spPr>
        <a:xfrm>
          <a:off x="2266462" y="0"/>
          <a:ext cx="1563074" cy="1480982"/>
        </a:xfrm>
        <a:prstGeom prst="trapezoid">
          <a:avLst>
            <a:gd name="adj" fmla="val 44444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Diagnostic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Individualized supports</a:t>
          </a:r>
          <a:endParaRPr lang="en-US" sz="1400" kern="1200" dirty="0"/>
        </a:p>
      </dsp:txBody>
      <dsp:txXfrm>
        <a:off x="2266462" y="0"/>
        <a:ext cx="1563074" cy="1480982"/>
      </dsp:txXfrm>
    </dsp:sp>
    <dsp:sp modelId="{B60463AE-9AB6-4B40-971A-838C3D3F00A9}">
      <dsp:nvSpPr>
        <dsp:cNvPr id="0" name=""/>
        <dsp:cNvSpPr/>
      </dsp:nvSpPr>
      <dsp:spPr>
        <a:xfrm>
          <a:off x="1476108" y="1480982"/>
          <a:ext cx="3143782" cy="2055772"/>
        </a:xfrm>
        <a:prstGeom prst="trapezoid">
          <a:avLst>
            <a:gd name="adj" fmla="val 44444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Screening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Evidence-Based Practices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Small group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Social skills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2026270" y="1480982"/>
        <a:ext cx="2043458" cy="2055772"/>
      </dsp:txXfrm>
    </dsp:sp>
    <dsp:sp modelId="{AF7A149F-D059-4BA6-BBFD-B4C38BEB9CA1}">
      <dsp:nvSpPr>
        <dsp:cNvPr id="0" name=""/>
        <dsp:cNvSpPr/>
      </dsp:nvSpPr>
      <dsp:spPr>
        <a:xfrm>
          <a:off x="0" y="3536754"/>
          <a:ext cx="6096000" cy="3321245"/>
        </a:xfrm>
        <a:prstGeom prst="trapezoid">
          <a:avLst>
            <a:gd name="adj" fmla="val 44444"/>
          </a:avLst>
        </a:prstGeom>
        <a:solidFill>
          <a:srgbClr val="5DE62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Data based decision making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Substance abuse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Bullying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Suicide prevention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Teen dating violence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Risky sexual behaviors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Domestic violence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Trauma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Academic Supports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School-wide behavior supports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1066799" y="3536754"/>
        <a:ext cx="3962400" cy="332124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FBD748-B0C3-4911-8DEA-015D289BCC37}">
      <dsp:nvSpPr>
        <dsp:cNvPr id="0" name=""/>
        <dsp:cNvSpPr/>
      </dsp:nvSpPr>
      <dsp:spPr>
        <a:xfrm>
          <a:off x="1570622" y="443803"/>
          <a:ext cx="5970392" cy="5970392"/>
        </a:xfrm>
        <a:prstGeom prst="blockArc">
          <a:avLst>
            <a:gd name="adj1" fmla="val 16200000"/>
            <a:gd name="adj2" fmla="val 18000000"/>
            <a:gd name="adj3" fmla="val 230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7A5924-A115-474C-8F13-16E98B9984A8}">
      <dsp:nvSpPr>
        <dsp:cNvPr id="0" name=""/>
        <dsp:cNvSpPr/>
      </dsp:nvSpPr>
      <dsp:spPr>
        <a:xfrm>
          <a:off x="1570622" y="443803"/>
          <a:ext cx="5970392" cy="5970392"/>
        </a:xfrm>
        <a:prstGeom prst="blockArc">
          <a:avLst>
            <a:gd name="adj1" fmla="val 18000000"/>
            <a:gd name="adj2" fmla="val 19800000"/>
            <a:gd name="adj3" fmla="val 230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4F256D-BBFF-46C1-8739-A30C6C80BF67}">
      <dsp:nvSpPr>
        <dsp:cNvPr id="0" name=""/>
        <dsp:cNvSpPr/>
      </dsp:nvSpPr>
      <dsp:spPr>
        <a:xfrm>
          <a:off x="1570622" y="443803"/>
          <a:ext cx="5970392" cy="5970392"/>
        </a:xfrm>
        <a:prstGeom prst="blockArc">
          <a:avLst>
            <a:gd name="adj1" fmla="val 19800000"/>
            <a:gd name="adj2" fmla="val 0"/>
            <a:gd name="adj3" fmla="val 230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449D28-8FF2-403D-B5CD-2D52116BD928}">
      <dsp:nvSpPr>
        <dsp:cNvPr id="0" name=""/>
        <dsp:cNvSpPr/>
      </dsp:nvSpPr>
      <dsp:spPr>
        <a:xfrm>
          <a:off x="1570622" y="443803"/>
          <a:ext cx="5970392" cy="5970392"/>
        </a:xfrm>
        <a:prstGeom prst="blockArc">
          <a:avLst>
            <a:gd name="adj1" fmla="val 0"/>
            <a:gd name="adj2" fmla="val 1800000"/>
            <a:gd name="adj3" fmla="val 2307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381BF7-6EFC-4CEC-9C02-87C25131B4C1}">
      <dsp:nvSpPr>
        <dsp:cNvPr id="0" name=""/>
        <dsp:cNvSpPr/>
      </dsp:nvSpPr>
      <dsp:spPr>
        <a:xfrm>
          <a:off x="1570622" y="443803"/>
          <a:ext cx="5970392" cy="5970392"/>
        </a:xfrm>
        <a:prstGeom prst="blockArc">
          <a:avLst>
            <a:gd name="adj1" fmla="val 1800000"/>
            <a:gd name="adj2" fmla="val 3600000"/>
            <a:gd name="adj3" fmla="val 230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1427D1-6E0C-4773-919D-43B823C2409B}">
      <dsp:nvSpPr>
        <dsp:cNvPr id="0" name=""/>
        <dsp:cNvSpPr/>
      </dsp:nvSpPr>
      <dsp:spPr>
        <a:xfrm>
          <a:off x="1570622" y="443803"/>
          <a:ext cx="5970392" cy="5970392"/>
        </a:xfrm>
        <a:prstGeom prst="blockArc">
          <a:avLst>
            <a:gd name="adj1" fmla="val 3600000"/>
            <a:gd name="adj2" fmla="val 5400000"/>
            <a:gd name="adj3" fmla="val 230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0225F0-4474-44C7-A26C-D0C14B692786}">
      <dsp:nvSpPr>
        <dsp:cNvPr id="0" name=""/>
        <dsp:cNvSpPr/>
      </dsp:nvSpPr>
      <dsp:spPr>
        <a:xfrm>
          <a:off x="1570622" y="443803"/>
          <a:ext cx="5970392" cy="5970392"/>
        </a:xfrm>
        <a:prstGeom prst="blockArc">
          <a:avLst>
            <a:gd name="adj1" fmla="val 5400000"/>
            <a:gd name="adj2" fmla="val 7200000"/>
            <a:gd name="adj3" fmla="val 230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EE45E5-536E-4E4D-8E42-A91D0A4D3DC0}">
      <dsp:nvSpPr>
        <dsp:cNvPr id="0" name=""/>
        <dsp:cNvSpPr/>
      </dsp:nvSpPr>
      <dsp:spPr>
        <a:xfrm>
          <a:off x="1570622" y="443803"/>
          <a:ext cx="5970392" cy="5970392"/>
        </a:xfrm>
        <a:prstGeom prst="blockArc">
          <a:avLst>
            <a:gd name="adj1" fmla="val 7200000"/>
            <a:gd name="adj2" fmla="val 9000000"/>
            <a:gd name="adj3" fmla="val 230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DE09AD-F816-4003-AD88-4ACA77EF6269}">
      <dsp:nvSpPr>
        <dsp:cNvPr id="0" name=""/>
        <dsp:cNvSpPr/>
      </dsp:nvSpPr>
      <dsp:spPr>
        <a:xfrm>
          <a:off x="1570622" y="443803"/>
          <a:ext cx="5970392" cy="5970392"/>
        </a:xfrm>
        <a:prstGeom prst="blockArc">
          <a:avLst>
            <a:gd name="adj1" fmla="val 9000000"/>
            <a:gd name="adj2" fmla="val 10800000"/>
            <a:gd name="adj3" fmla="val 2307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3E8638-2300-438B-ADAB-7CC2A03F25CB}">
      <dsp:nvSpPr>
        <dsp:cNvPr id="0" name=""/>
        <dsp:cNvSpPr/>
      </dsp:nvSpPr>
      <dsp:spPr>
        <a:xfrm>
          <a:off x="1570622" y="443803"/>
          <a:ext cx="5970392" cy="5970392"/>
        </a:xfrm>
        <a:prstGeom prst="blockArc">
          <a:avLst>
            <a:gd name="adj1" fmla="val 10800000"/>
            <a:gd name="adj2" fmla="val 12600000"/>
            <a:gd name="adj3" fmla="val 230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E9BF40-E431-450C-85A8-75C77586CEB4}">
      <dsp:nvSpPr>
        <dsp:cNvPr id="0" name=""/>
        <dsp:cNvSpPr/>
      </dsp:nvSpPr>
      <dsp:spPr>
        <a:xfrm>
          <a:off x="1570622" y="443803"/>
          <a:ext cx="5970392" cy="5970392"/>
        </a:xfrm>
        <a:prstGeom prst="blockArc">
          <a:avLst>
            <a:gd name="adj1" fmla="val 12600000"/>
            <a:gd name="adj2" fmla="val 14400000"/>
            <a:gd name="adj3" fmla="val 230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9D8063-43FF-4ABF-AC7E-883DBF944464}">
      <dsp:nvSpPr>
        <dsp:cNvPr id="0" name=""/>
        <dsp:cNvSpPr/>
      </dsp:nvSpPr>
      <dsp:spPr>
        <a:xfrm>
          <a:off x="1570622" y="443803"/>
          <a:ext cx="5970392" cy="5970392"/>
        </a:xfrm>
        <a:prstGeom prst="blockArc">
          <a:avLst>
            <a:gd name="adj1" fmla="val 14400000"/>
            <a:gd name="adj2" fmla="val 16200000"/>
            <a:gd name="adj3" fmla="val 230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FCCB46-D608-464B-A8C3-CADC20C53672}">
      <dsp:nvSpPr>
        <dsp:cNvPr id="0" name=""/>
        <dsp:cNvSpPr/>
      </dsp:nvSpPr>
      <dsp:spPr>
        <a:xfrm>
          <a:off x="2907228" y="2286001"/>
          <a:ext cx="3297179" cy="22859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Challenges</a:t>
          </a:r>
          <a:endParaRPr lang="en-US" sz="3600" kern="1200" dirty="0"/>
        </a:p>
      </dsp:txBody>
      <dsp:txXfrm>
        <a:off x="2907228" y="2286001"/>
        <a:ext cx="3297179" cy="2285996"/>
      </dsp:txXfrm>
    </dsp:sp>
    <dsp:sp modelId="{49FD5CFE-8AFB-42DC-BED9-0067E0274723}">
      <dsp:nvSpPr>
        <dsp:cNvPr id="0" name=""/>
        <dsp:cNvSpPr/>
      </dsp:nvSpPr>
      <dsp:spPr>
        <a:xfrm>
          <a:off x="4077633" y="48"/>
          <a:ext cx="956369" cy="95636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Bullying</a:t>
          </a:r>
          <a:endParaRPr lang="en-US" sz="1400" kern="1200" dirty="0"/>
        </a:p>
      </dsp:txBody>
      <dsp:txXfrm>
        <a:off x="4077633" y="48"/>
        <a:ext cx="956369" cy="956369"/>
      </dsp:txXfrm>
    </dsp:sp>
    <dsp:sp modelId="{D389B1BB-CF6D-4A72-B987-82A2171C1104}">
      <dsp:nvSpPr>
        <dsp:cNvPr id="0" name=""/>
        <dsp:cNvSpPr/>
      </dsp:nvSpPr>
      <dsp:spPr>
        <a:xfrm>
          <a:off x="2602250" y="395376"/>
          <a:ext cx="956369" cy="95636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Suicide</a:t>
          </a:r>
          <a:endParaRPr lang="en-US" sz="1400" kern="1200" dirty="0"/>
        </a:p>
      </dsp:txBody>
      <dsp:txXfrm>
        <a:off x="2602250" y="395376"/>
        <a:ext cx="956369" cy="956369"/>
      </dsp:txXfrm>
    </dsp:sp>
    <dsp:sp modelId="{18656041-A370-4E63-95D9-4C9D9C3A6D61}">
      <dsp:nvSpPr>
        <dsp:cNvPr id="0" name=""/>
        <dsp:cNvSpPr/>
      </dsp:nvSpPr>
      <dsp:spPr>
        <a:xfrm>
          <a:off x="1350808" y="1475431"/>
          <a:ext cx="1299141" cy="95636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Substance Abuse</a:t>
          </a:r>
          <a:endParaRPr lang="en-US" sz="1400" kern="1200" dirty="0"/>
        </a:p>
      </dsp:txBody>
      <dsp:txXfrm>
        <a:off x="1350808" y="1475431"/>
        <a:ext cx="1299141" cy="956369"/>
      </dsp:txXfrm>
    </dsp:sp>
    <dsp:sp modelId="{C6D0846E-5553-4BCB-A81B-9F81CC33A620}">
      <dsp:nvSpPr>
        <dsp:cNvPr id="0" name=""/>
        <dsp:cNvSpPr/>
      </dsp:nvSpPr>
      <dsp:spPr>
        <a:xfrm>
          <a:off x="729796" y="2950815"/>
          <a:ext cx="1750510" cy="95636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Homelessness</a:t>
          </a:r>
          <a:endParaRPr lang="en-US" sz="1400" kern="1200" dirty="0"/>
        </a:p>
      </dsp:txBody>
      <dsp:txXfrm>
        <a:off x="729796" y="2950815"/>
        <a:ext cx="1750510" cy="956369"/>
      </dsp:txXfrm>
    </dsp:sp>
    <dsp:sp modelId="{9569A57A-835B-43B8-82D9-728258C88227}">
      <dsp:nvSpPr>
        <dsp:cNvPr id="0" name=""/>
        <dsp:cNvSpPr/>
      </dsp:nvSpPr>
      <dsp:spPr>
        <a:xfrm>
          <a:off x="1522194" y="4426198"/>
          <a:ext cx="956369" cy="95636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Job Skills</a:t>
          </a:r>
          <a:endParaRPr lang="en-US" sz="1400" kern="1200" dirty="0"/>
        </a:p>
      </dsp:txBody>
      <dsp:txXfrm>
        <a:off x="1522194" y="4426198"/>
        <a:ext cx="956369" cy="956369"/>
      </dsp:txXfrm>
    </dsp:sp>
    <dsp:sp modelId="{47A56BF1-1BCA-49A9-90B1-6285DBC4D96F}">
      <dsp:nvSpPr>
        <dsp:cNvPr id="0" name=""/>
        <dsp:cNvSpPr/>
      </dsp:nvSpPr>
      <dsp:spPr>
        <a:xfrm>
          <a:off x="2602250" y="5506254"/>
          <a:ext cx="956369" cy="95636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Cultural Diversity</a:t>
          </a:r>
          <a:endParaRPr lang="en-US" sz="1400" kern="1200" dirty="0"/>
        </a:p>
      </dsp:txBody>
      <dsp:txXfrm>
        <a:off x="2602250" y="5506254"/>
        <a:ext cx="956369" cy="956369"/>
      </dsp:txXfrm>
    </dsp:sp>
    <dsp:sp modelId="{4D6DB0CD-BF4C-4BE5-9A9D-B865929218F0}">
      <dsp:nvSpPr>
        <dsp:cNvPr id="0" name=""/>
        <dsp:cNvSpPr/>
      </dsp:nvSpPr>
      <dsp:spPr>
        <a:xfrm>
          <a:off x="3870885" y="5901582"/>
          <a:ext cx="1369865" cy="95636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Depression</a:t>
          </a:r>
          <a:endParaRPr lang="en-US" sz="1400" kern="1200" dirty="0"/>
        </a:p>
      </dsp:txBody>
      <dsp:txXfrm>
        <a:off x="3870885" y="5901582"/>
        <a:ext cx="1369865" cy="956369"/>
      </dsp:txXfrm>
    </dsp:sp>
    <dsp:sp modelId="{D88C425C-F3B6-4895-AAE6-160DC05A465C}">
      <dsp:nvSpPr>
        <dsp:cNvPr id="0" name=""/>
        <dsp:cNvSpPr/>
      </dsp:nvSpPr>
      <dsp:spPr>
        <a:xfrm>
          <a:off x="5553016" y="5506254"/>
          <a:ext cx="956369" cy="95636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Support</a:t>
          </a:r>
          <a:endParaRPr lang="en-US" sz="1400" kern="1200" dirty="0"/>
        </a:p>
      </dsp:txBody>
      <dsp:txXfrm>
        <a:off x="5553016" y="5506254"/>
        <a:ext cx="956369" cy="956369"/>
      </dsp:txXfrm>
    </dsp:sp>
    <dsp:sp modelId="{0153606C-816D-428B-A731-3B09565E0B32}">
      <dsp:nvSpPr>
        <dsp:cNvPr id="0" name=""/>
        <dsp:cNvSpPr/>
      </dsp:nvSpPr>
      <dsp:spPr>
        <a:xfrm>
          <a:off x="6633072" y="4426198"/>
          <a:ext cx="956369" cy="95636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Health</a:t>
          </a:r>
          <a:endParaRPr lang="en-US" sz="1800" kern="1200" dirty="0"/>
        </a:p>
      </dsp:txBody>
      <dsp:txXfrm>
        <a:off x="6633072" y="4426198"/>
        <a:ext cx="956369" cy="956369"/>
      </dsp:txXfrm>
    </dsp:sp>
    <dsp:sp modelId="{CFFC0A1E-CB1A-41AC-BB68-B7695F1CC0F7}">
      <dsp:nvSpPr>
        <dsp:cNvPr id="0" name=""/>
        <dsp:cNvSpPr/>
      </dsp:nvSpPr>
      <dsp:spPr>
        <a:xfrm>
          <a:off x="6598966" y="2950815"/>
          <a:ext cx="1815237" cy="95636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Supportive Relationships </a:t>
          </a:r>
          <a:endParaRPr lang="en-US" sz="1400" kern="1200" dirty="0"/>
        </a:p>
      </dsp:txBody>
      <dsp:txXfrm>
        <a:off x="6598966" y="2950815"/>
        <a:ext cx="1815237" cy="956369"/>
      </dsp:txXfrm>
    </dsp:sp>
    <dsp:sp modelId="{E0B0CFAC-2253-4599-A688-2691137A7F13}">
      <dsp:nvSpPr>
        <dsp:cNvPr id="0" name=""/>
        <dsp:cNvSpPr/>
      </dsp:nvSpPr>
      <dsp:spPr>
        <a:xfrm>
          <a:off x="6633072" y="1475431"/>
          <a:ext cx="956369" cy="95636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Violence</a:t>
          </a:r>
          <a:endParaRPr lang="en-US" sz="1400" kern="1200" dirty="0"/>
        </a:p>
      </dsp:txBody>
      <dsp:txXfrm>
        <a:off x="6633072" y="1475431"/>
        <a:ext cx="956369" cy="956369"/>
      </dsp:txXfrm>
    </dsp:sp>
    <dsp:sp modelId="{40B5F94D-FEBC-4E52-9057-EBE1873FB434}">
      <dsp:nvSpPr>
        <dsp:cNvPr id="0" name=""/>
        <dsp:cNvSpPr/>
      </dsp:nvSpPr>
      <dsp:spPr>
        <a:xfrm>
          <a:off x="5553016" y="395376"/>
          <a:ext cx="956369" cy="95636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Family Violence</a:t>
          </a:r>
          <a:endParaRPr lang="en-US" sz="1400" kern="1200" dirty="0"/>
        </a:p>
      </dsp:txBody>
      <dsp:txXfrm>
        <a:off x="5553016" y="395376"/>
        <a:ext cx="956369" cy="9563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815F11-1378-4FD3-BBAF-B0F411B9C38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5F8A0-8702-416E-9A92-FC3F7ADD76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36111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E6FFA97-8FC8-49BA-9384-0995B73DB33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13897D1-3F4A-4F2B-9E67-B8B6F2E727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0044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presentation is meant to be used with District and school level administrative staff. It represents the fundamental commitment necessary for the successful implementation of PBIS to reach fidelity of implementation.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897D1-3F4A-4F2B-9E67-B8B6F2E7272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this slide is to distinguish between</a:t>
            </a:r>
            <a:r>
              <a:rPr lang="en-US" baseline="0" dirty="0" smtClean="0"/>
              <a:t> the roles of the two teams that need to be in place.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897D1-3F4A-4F2B-9E67-B8B6F2E7272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A71A6FE0-4896-494C-BB30-F5FC1A0E006C}" type="slidenum">
              <a:rPr lang="en-US"/>
              <a:pPr/>
              <a:t>11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5800"/>
            <a:ext cx="4673600" cy="3505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9018"/>
            <a:ext cx="5140960" cy="4191450"/>
          </a:xfrm>
        </p:spPr>
        <p:txBody>
          <a:bodyPr lIns="92134" tIns="46068" rIns="92134" bIns="46068"/>
          <a:lstStyle/>
          <a:p>
            <a:pPr eaLnBrk="1" hangingPunct="1">
              <a:buFontTx/>
              <a:buNone/>
            </a:pPr>
            <a:r>
              <a:rPr lang="en-US" dirty="0" smtClean="0">
                <a:latin typeface="Arial" pitchFamily="34" charset="0"/>
                <a:ea typeface="ＭＳ Ｐゴシック" pitchFamily="34" charset="-128"/>
                <a:cs typeface="Times New Roman" pitchFamily="18" charset="0"/>
              </a:rPr>
              <a:t>The goal of this slide is</a:t>
            </a:r>
            <a:r>
              <a:rPr lang="en-US" baseline="0" dirty="0" smtClean="0">
                <a:latin typeface="Arial" pitchFamily="34" charset="0"/>
                <a:ea typeface="ＭＳ Ｐゴシック" pitchFamily="34" charset="-128"/>
                <a:cs typeface="Times New Roman" pitchFamily="18" charset="0"/>
              </a:rPr>
              <a:t> to: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ea typeface="ＭＳ Ｐゴシック" pitchFamily="34" charset="-128"/>
                <a:cs typeface="Times New Roman" pitchFamily="18" charset="0"/>
              </a:rPr>
              <a:t>Encourage administrators to participate on the school-based and district PBIS Team.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smtClean="0">
                <a:latin typeface="Arial" pitchFamily="34" charset="0"/>
                <a:ea typeface="ＭＳ Ｐゴシック" pitchFamily="34" charset="-128"/>
                <a:cs typeface="Times New Roman" pitchFamily="18" charset="0"/>
              </a:rPr>
              <a:t> If the administrator is not involved with the team or committed to the change process, it is unwise to attempt to go further with developing the PBIS school-wide plan.  </a:t>
            </a:r>
          </a:p>
          <a:p>
            <a:pPr eaLnBrk="1" hangingPunct="1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en-US" dirty="0" smtClean="0"/>
              <a:t>The goal of this slide is</a:t>
            </a:r>
            <a:r>
              <a:rPr lang="en-US" baseline="0" dirty="0" smtClean="0"/>
              <a:t> to point out that a</a:t>
            </a:r>
            <a:r>
              <a:rPr lang="en-US" dirty="0" smtClean="0"/>
              <a:t>cademic engaged time is the smallest amount of time, but it is the time when there are the least amount of behaviors.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FD324AC-0600-4232-961D-451BA6346CBD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this</a:t>
            </a:r>
            <a:r>
              <a:rPr lang="en-US" baseline="0" dirty="0" smtClean="0"/>
              <a:t> slide is to show the process for data based decision making and action planning.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897D1-3F4A-4F2B-9E67-B8B6F2E7272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this slide is to represent questions that should be used when analyzing data for data based decision making.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897D1-3F4A-4F2B-9E67-B8B6F2E7272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this slide is to data</a:t>
            </a:r>
            <a:r>
              <a:rPr lang="en-US" baseline="0" dirty="0" smtClean="0"/>
              <a:t> points to be collected for data based decision making.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897D1-3F4A-4F2B-9E67-B8B6F2E7272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goal of this slide is to show the time benefit  to implementing PBIS.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88FB6-94A8-EC47-A1A6-406AEAFA860F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927345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this slide is to show where the office</a:t>
            </a:r>
            <a:r>
              <a:rPr lang="en-US" baseline="0" dirty="0" smtClean="0"/>
              <a:t> discipline referrals fit within the triangle.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897D1-3F4A-4F2B-9E67-B8B6F2E7272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this slide is to assist</a:t>
            </a:r>
            <a:r>
              <a:rPr lang="en-US" baseline="0" dirty="0" smtClean="0"/>
              <a:t> schools in determining where there system wide interventions support PBIS interventions.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897D1-3F4A-4F2B-9E67-B8B6F2E7272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88FB6-94A8-EC47-A1A6-406AEAFA860F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66020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Goal of this slide is to get the audience thinking of all of the entities that should be considered when planning for  a successful implementation of a positive school climate/ culture.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897D1-3F4A-4F2B-9E67-B8B6F2E7272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2274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88FB6-94A8-EC47-A1A6-406AEAFA860F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832525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88FB6-94A8-EC47-A1A6-406AEAFA860F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389089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88FB6-94A8-EC47-A1A6-406AEAFA860F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69450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this slide is to remind people of all the challenges students face in their day to day lives.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897D1-3F4A-4F2B-9E67-B8B6F2E7272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85303D-229C-4A13-95FF-A5BE5E2562A0}" type="slidenum">
              <a:rPr lang="en-US"/>
              <a:pPr/>
              <a:t>27</a:t>
            </a:fld>
            <a:endParaRPr lang="en-US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 </a:t>
            </a:r>
            <a:r>
              <a:rPr lang="en-US" smtClean="0"/>
              <a:t>to ponder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897D1-3F4A-4F2B-9E67-B8B6F2E7272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The</a:t>
            </a:r>
            <a:r>
              <a:rPr lang="en-US" baseline="0" dirty="0" smtClean="0"/>
              <a:t> goal of this slide is to show the connection of the roles from the previous slides (slide 2) entities and how they contribute to student success.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897D1-3F4A-4F2B-9E67-B8B6F2E7272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1824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goal of this slide is to show all of the levels of interaction and support that is needed for adoption.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897D1-3F4A-4F2B-9E67-B8B6F2E7272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this slide</a:t>
            </a:r>
            <a:r>
              <a:rPr lang="en-US" baseline="0" dirty="0" smtClean="0"/>
              <a:t> is: </a:t>
            </a:r>
          </a:p>
          <a:p>
            <a:r>
              <a:rPr lang="en-US" dirty="0" smtClean="0"/>
              <a:t>Follow basic logic, but use resources and tools to accomplish what you would like to achieve</a:t>
            </a:r>
          </a:p>
          <a:p>
            <a:r>
              <a:rPr lang="en-US" dirty="0" smtClean="0"/>
              <a:t>Continue to self-evaluate</a:t>
            </a:r>
          </a:p>
          <a:p>
            <a:r>
              <a:rPr lang="en-US" dirty="0" smtClean="0"/>
              <a:t>Continue to keep key stake holders involved (Parents,</a:t>
            </a:r>
            <a:r>
              <a:rPr lang="en-US" baseline="0" dirty="0" smtClean="0"/>
              <a:t> </a:t>
            </a:r>
            <a:r>
              <a:rPr lang="en-US" dirty="0" smtClean="0"/>
              <a:t>School Board,</a:t>
            </a:r>
            <a:r>
              <a:rPr lang="en-US" baseline="0" dirty="0" smtClean="0"/>
              <a:t> </a:t>
            </a:r>
            <a:r>
              <a:rPr lang="en-US" dirty="0" smtClean="0"/>
              <a:t>Staff, etc. 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82A1A-FBAE-AD48-A514-9752B0100BD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goal of this slide is to introduce the admin team to what will be needed</a:t>
            </a:r>
            <a:r>
              <a:rPr lang="en-US" baseline="0" dirty="0" smtClean="0"/>
              <a:t> to be done to implement Tier 1 to fidelity.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88FB6-94A8-EC47-A1A6-406AEAFA860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73995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03A510-C5CD-804D-ACBA-A048281F00F3}" type="slidenum">
              <a:rPr lang="en-US"/>
              <a:pPr/>
              <a:t>7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1672">
              <a:defRPr/>
            </a:pPr>
            <a:r>
              <a:rPr lang="en-US" dirty="0" smtClean="0"/>
              <a:t>The goal of this slide is to explain that:</a:t>
            </a:r>
          </a:p>
          <a:p>
            <a:pPr defTabSz="931672">
              <a:defRPr/>
            </a:pPr>
            <a:r>
              <a:rPr lang="en-US" dirty="0" smtClean="0"/>
              <a:t> SWPBS emphasizes four integrated elements: (a) </a:t>
            </a:r>
            <a:r>
              <a:rPr lang="en-US" u="sng" dirty="0" smtClean="0"/>
              <a:t>data</a:t>
            </a:r>
            <a:r>
              <a:rPr lang="en-US" dirty="0" smtClean="0"/>
              <a:t> for decision making, (b) measurable </a:t>
            </a:r>
            <a:r>
              <a:rPr lang="en-US" u="sng" dirty="0" smtClean="0"/>
              <a:t>outcomes</a:t>
            </a:r>
            <a:r>
              <a:rPr lang="en-US" dirty="0" smtClean="0"/>
              <a:t> supported and evaluated by data, (c) </a:t>
            </a:r>
            <a:r>
              <a:rPr lang="en-US" u="sng" dirty="0" smtClean="0"/>
              <a:t>practices</a:t>
            </a:r>
            <a:r>
              <a:rPr lang="en-US" dirty="0" smtClean="0"/>
              <a:t> with evidence that these outcomes are achievable, and (d) </a:t>
            </a:r>
            <a:r>
              <a:rPr lang="en-US" u="sng" dirty="0" smtClean="0"/>
              <a:t>systems</a:t>
            </a:r>
            <a:r>
              <a:rPr lang="en-US" dirty="0" smtClean="0"/>
              <a:t> that efficiently and effectively support implementation of these practices.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Goal of this slide is to</a:t>
            </a:r>
            <a:r>
              <a:rPr lang="en-US" baseline="0" dirty="0" smtClean="0"/>
              <a:t> explain the three Tiers of implementation with an emphasis on readiness and school infrastructure.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E3D61-ECD2-4DE1-866E-D923846DE2C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31367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this slide is to give examples of supports/services</a:t>
            </a:r>
            <a:r>
              <a:rPr lang="en-US" baseline="0" dirty="0" smtClean="0"/>
              <a:t> that could be done in each tier.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897D1-3F4A-4F2B-9E67-B8B6F2E7272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2BBA-E576-4C4B-AE00-DE5C4D8DDD00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37FE-09DD-4B13-9CFE-E8C7EC3F1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2BBA-E576-4C4B-AE00-DE5C4D8DDD00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37FE-09DD-4B13-9CFE-E8C7EC3F1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2BBA-E576-4C4B-AE00-DE5C4D8DDD00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37FE-09DD-4B13-9CFE-E8C7EC3F1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2BBA-E576-4C4B-AE00-DE5C4D8DDD00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37FE-09DD-4B13-9CFE-E8C7EC3F1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2BBA-E576-4C4B-AE00-DE5C4D8DDD00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37FE-09DD-4B13-9CFE-E8C7EC3F1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2BBA-E576-4C4B-AE00-DE5C4D8DDD00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37FE-09DD-4B13-9CFE-E8C7EC3F1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2BBA-E576-4C4B-AE00-DE5C4D8DDD00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37FE-09DD-4B13-9CFE-E8C7EC3F1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2BBA-E576-4C4B-AE00-DE5C4D8DDD00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37FE-09DD-4B13-9CFE-E8C7EC3F1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2BBA-E576-4C4B-AE00-DE5C4D8DDD00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37FE-09DD-4B13-9CFE-E8C7EC3F1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2BBA-E576-4C4B-AE00-DE5C4D8DDD00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37FE-09DD-4B13-9CFE-E8C7EC3F1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2BBA-E576-4C4B-AE00-DE5C4D8DDD00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37FE-09DD-4B13-9CFE-E8C7EC3F1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62BBA-E576-4C4B-AE00-DE5C4D8DDD00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937FE-09DD-4B13-9CFE-E8C7EC3F1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bisassessmen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SW-PBS District Administration Team Orientation</a:t>
            </a:r>
            <a:endParaRPr lang="en-US" dirty="0"/>
          </a:p>
        </p:txBody>
      </p:sp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8417" name="Picture 1" descr="Color E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4648200"/>
            <a:ext cx="2209800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Leadership teams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990600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District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4040188" cy="3951288"/>
          </a:xfrm>
        </p:spPr>
        <p:txBody>
          <a:bodyPr/>
          <a:lstStyle/>
          <a:p>
            <a:r>
              <a:rPr lang="en-US" dirty="0" smtClean="0"/>
              <a:t>Responsible for district wide commitments and SW-PBS planning</a:t>
            </a:r>
          </a:p>
          <a:p>
            <a:r>
              <a:rPr lang="en-US" dirty="0" smtClean="0"/>
              <a:t>School Administrative Team must be committed to SW-PBS and actively participate on the team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800600" y="990600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School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572000" y="1676400"/>
            <a:ext cx="4041775" cy="39512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Responsible for student and building wide SW-PBS planning and implementation</a:t>
            </a:r>
          </a:p>
          <a:p>
            <a:r>
              <a:rPr lang="en-US" dirty="0" smtClean="0"/>
              <a:t>SW-PBS school leadership team should remain small (3-8 members)</a:t>
            </a:r>
          </a:p>
          <a:p>
            <a:r>
              <a:rPr lang="en-US" dirty="0" smtClean="0"/>
              <a:t>Consider representatives that include: administration, general education teachers, special education teachers, guidance, specials teachers, parents…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" name="Left-Right Arrow 9"/>
          <p:cNvSpPr/>
          <p:nvPr/>
        </p:nvSpPr>
        <p:spPr>
          <a:xfrm>
            <a:off x="4038600" y="1066800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Wave 10"/>
          <p:cNvSpPr/>
          <p:nvPr/>
        </p:nvSpPr>
        <p:spPr>
          <a:xfrm>
            <a:off x="2819400" y="5562600"/>
            <a:ext cx="3505200" cy="1295400"/>
          </a:xfrm>
          <a:prstGeom prst="wav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Ongoing Communication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Administration’</a:t>
            </a:r>
            <a:r>
              <a:rPr lang="en-US" altLang="ja-JP" sz="4000" dirty="0" smtClean="0"/>
              <a:t>s Roles</a:t>
            </a:r>
            <a:br>
              <a:rPr lang="en-US" altLang="ja-JP" sz="4000" dirty="0" smtClean="0"/>
            </a:br>
            <a:r>
              <a:rPr lang="en-US" altLang="ja-JP" sz="4000" dirty="0" smtClean="0"/>
              <a:t>and Responsibilities</a:t>
            </a:r>
            <a:endParaRPr lang="en-US" sz="40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86800" cy="4267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Clr>
                <a:srgbClr val="003082"/>
              </a:buClr>
            </a:pPr>
            <a:r>
              <a:rPr lang="en-US" sz="2800" dirty="0" smtClean="0"/>
              <a:t>ALL administrators are encouraged to participate in the process.</a:t>
            </a:r>
          </a:p>
          <a:p>
            <a:pPr eaLnBrk="1" hangingPunct="1">
              <a:buClr>
                <a:srgbClr val="003082"/>
              </a:buClr>
            </a:pPr>
            <a:r>
              <a:rPr lang="en-US" sz="2800" dirty="0" smtClean="0"/>
              <a:t>Administrator should play an active role in the school-wide SW-PBS change process.</a:t>
            </a:r>
          </a:p>
          <a:p>
            <a:pPr eaLnBrk="1" hangingPunct="1">
              <a:buClr>
                <a:srgbClr val="003082"/>
              </a:buClr>
            </a:pPr>
            <a:r>
              <a:rPr lang="en-US" sz="2800" dirty="0" smtClean="0"/>
              <a:t>Administrators should actively communicate their commitment to the process.</a:t>
            </a:r>
          </a:p>
          <a:p>
            <a:pPr eaLnBrk="1" hangingPunct="1">
              <a:buClr>
                <a:srgbClr val="003082"/>
              </a:buClr>
            </a:pPr>
            <a:r>
              <a:rPr lang="en-US" sz="2800" dirty="0" smtClean="0"/>
              <a:t>Administrator should be familiar with school</a:t>
            </a:r>
            <a:r>
              <a:rPr lang="ja-JP" altLang="en-US" sz="2800" dirty="0" smtClean="0"/>
              <a:t>’</a:t>
            </a:r>
            <a:r>
              <a:rPr lang="en-US" altLang="ja-JP" sz="2800" dirty="0" smtClean="0"/>
              <a:t>s current data and reporting system.</a:t>
            </a:r>
          </a:p>
          <a:p>
            <a:pPr eaLnBrk="1" hangingPunct="1">
              <a:buClr>
                <a:srgbClr val="003082"/>
              </a:buClr>
            </a:pPr>
            <a:r>
              <a:rPr lang="en-US" sz="2800" dirty="0" smtClean="0"/>
              <a:t>If a principal is not committed to the change process, it is unwise to move forward in the process.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810125"/>
            <a:ext cx="7772400" cy="1362075"/>
          </a:xfrm>
        </p:spPr>
        <p:txBody>
          <a:bodyPr/>
          <a:lstStyle/>
          <a:p>
            <a:r>
              <a:rPr lang="en-US" dirty="0" smtClean="0"/>
              <a:t>SW-PBS Performance Measures</a:t>
            </a:r>
            <a:endParaRPr lang="en-US" dirty="0"/>
          </a:p>
        </p:txBody>
      </p:sp>
      <p:pic>
        <p:nvPicPr>
          <p:cNvPr id="28675" name="Picture 3" descr="C:\Users\Sjfishel\AppData\Local\Microsoft\Windows\Temporary Internet Files\Content.IE5\Q6CRXRTB\MP90043316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975360"/>
            <a:ext cx="6400800" cy="3444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val 2"/>
          <p:cNvSpPr>
            <a:spLocks noChangeArrowheads="1"/>
          </p:cNvSpPr>
          <p:nvPr/>
        </p:nvSpPr>
        <p:spPr bwMode="auto">
          <a:xfrm>
            <a:off x="3429000" y="3200400"/>
            <a:ext cx="2286000" cy="1752600"/>
          </a:xfrm>
          <a:prstGeom prst="ellipse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869267" y="3429000"/>
            <a:ext cx="1447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Tahoma" charset="0"/>
              </a:rPr>
              <a:t>Academic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Tahoma" charset="0"/>
              </a:rPr>
              <a:t>Engaged 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Tahoma" charset="0"/>
              </a:rPr>
              <a:t>Time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2438400" y="1828800"/>
            <a:ext cx="4267200" cy="4038600"/>
          </a:xfrm>
          <a:prstGeom prst="ellipse">
            <a:avLst/>
          </a:prstGeom>
          <a:noFill/>
          <a:ln w="571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429000" y="2243138"/>
            <a:ext cx="281519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ahoma" charset="0"/>
              </a:rPr>
              <a:t>Engaged </a:t>
            </a:r>
            <a:r>
              <a:rPr lang="en-US" sz="2400" b="1" dirty="0" smtClean="0">
                <a:solidFill>
                  <a:srgbClr val="0000FF"/>
                </a:solidFill>
                <a:latin typeface="Tahoma" charset="0"/>
              </a:rPr>
              <a:t>Time </a:t>
            </a:r>
          </a:p>
          <a:p>
            <a:r>
              <a:rPr lang="en-US" sz="2400" b="1" dirty="0" smtClean="0">
                <a:solidFill>
                  <a:srgbClr val="0000FF"/>
                </a:solidFill>
                <a:latin typeface="Tahoma" charset="0"/>
              </a:rPr>
              <a:t>(classroom time)</a:t>
            </a:r>
            <a:endParaRPr lang="en-US" sz="2400" b="1" dirty="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22534" name="Oval 6" descr="autoshape: circle. "/>
          <p:cNvSpPr>
            <a:spLocks noChangeArrowheads="1"/>
          </p:cNvSpPr>
          <p:nvPr/>
        </p:nvSpPr>
        <p:spPr bwMode="auto">
          <a:xfrm>
            <a:off x="1447800" y="495300"/>
            <a:ext cx="6248400" cy="5867400"/>
          </a:xfrm>
          <a:prstGeom prst="ellips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200400" y="838200"/>
            <a:ext cx="2743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Tahoma" charset="0"/>
              </a:rPr>
              <a:t>Allocated </a:t>
            </a:r>
            <a:r>
              <a:rPr lang="en-US" sz="2400" b="1" dirty="0" smtClean="0">
                <a:latin typeface="Tahoma" charset="0"/>
              </a:rPr>
              <a:t>Time</a:t>
            </a:r>
          </a:p>
          <a:p>
            <a:r>
              <a:rPr lang="en-US" sz="2400" b="1" dirty="0" smtClean="0">
                <a:latin typeface="Tahoma" charset="0"/>
              </a:rPr>
              <a:t> (school day)</a:t>
            </a:r>
            <a:endParaRPr lang="en-US" sz="2400" b="1" dirty="0">
              <a:latin typeface="Tahoma" charset="0"/>
            </a:endParaRPr>
          </a:p>
        </p:txBody>
      </p:sp>
      <p:sp>
        <p:nvSpPr>
          <p:cNvPr id="22536" name="TextBox 10"/>
          <p:cNvSpPr txBox="1">
            <a:spLocks noChangeArrowheads="1"/>
          </p:cNvSpPr>
          <p:nvPr/>
        </p:nvSpPr>
        <p:spPr bwMode="auto">
          <a:xfrm>
            <a:off x="342900" y="1239838"/>
            <a:ext cx="22098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>
                <a:latin typeface="Arial Black" charset="0"/>
              </a:rPr>
              <a:t>Support  </a:t>
            </a:r>
            <a:endParaRPr lang="en-US" sz="2800" dirty="0">
              <a:latin typeface="Arial Black" charset="0"/>
            </a:endParaRPr>
          </a:p>
          <a:p>
            <a:r>
              <a:rPr lang="en-US" sz="2800" dirty="0">
                <a:latin typeface="Arial Black" charset="0"/>
              </a:rPr>
              <a:t>Time</a:t>
            </a:r>
          </a:p>
        </p:txBody>
      </p:sp>
      <p:sp>
        <p:nvSpPr>
          <p:cNvPr id="22537" name="TextBox 11"/>
          <p:cNvSpPr txBox="1">
            <a:spLocks noChangeArrowheads="1"/>
          </p:cNvSpPr>
          <p:nvPr/>
        </p:nvSpPr>
        <p:spPr bwMode="auto">
          <a:xfrm>
            <a:off x="6248400" y="1289050"/>
            <a:ext cx="2514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>
                <a:latin typeface="Arial Black" charset="0"/>
              </a:rPr>
              <a:t>Student </a:t>
            </a:r>
          </a:p>
          <a:p>
            <a:pPr algn="r"/>
            <a:r>
              <a:rPr lang="en-US" sz="2800">
                <a:latin typeface="Arial Black" charset="0"/>
              </a:rPr>
              <a:t>Time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00800" y="6477000"/>
            <a:ext cx="26570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adapted from </a:t>
            </a:r>
            <a:r>
              <a:rPr lang="en-US" sz="1200" u="sng" dirty="0" smtClean="0">
                <a:hlinkClick r:id="rId3"/>
              </a:rPr>
              <a:t>www.pbisassessment.org</a:t>
            </a:r>
            <a:endParaRPr 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Our Goal: </a:t>
            </a:r>
            <a:br>
              <a:rPr lang="en-US" dirty="0" smtClean="0"/>
            </a:br>
            <a:r>
              <a:rPr lang="en-US" dirty="0" smtClean="0"/>
              <a:t>Decision-Making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do you want the data to tell you?</a:t>
            </a:r>
          </a:p>
          <a:p>
            <a:pPr lvl="1"/>
            <a:r>
              <a:rPr lang="en-US" dirty="0" smtClean="0"/>
              <a:t>School-wide interventions</a:t>
            </a:r>
          </a:p>
          <a:p>
            <a:pPr lvl="1"/>
            <a:r>
              <a:rPr lang="en-US" dirty="0" smtClean="0"/>
              <a:t>Individual student interventions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69436" y="374847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3276600"/>
            <a:ext cx="8565564" cy="235801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769436" y="6350717"/>
            <a:ext cx="3822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Adapted from </a:t>
            </a:r>
            <a:r>
              <a:rPr lang="en-US" dirty="0" err="1" smtClean="0"/>
              <a:t>www.swis.org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2651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076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Decision making questions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38300"/>
            <a:ext cx="7467600" cy="4873752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Is there a problem?</a:t>
            </a:r>
          </a:p>
          <a:p>
            <a:r>
              <a:rPr lang="en-US" sz="2400" dirty="0" smtClean="0"/>
              <a:t>What areas/systems are involved?</a:t>
            </a:r>
          </a:p>
          <a:p>
            <a:r>
              <a:rPr lang="en-US" sz="2400" dirty="0" smtClean="0"/>
              <a:t>Are there many students or few involved?</a:t>
            </a:r>
          </a:p>
          <a:p>
            <a:r>
              <a:rPr lang="en-US" sz="2400" dirty="0" smtClean="0"/>
              <a:t>What kind of problem behaviors are occurring?</a:t>
            </a:r>
          </a:p>
          <a:p>
            <a:r>
              <a:rPr lang="en-US" sz="2400" dirty="0" smtClean="0"/>
              <a:t>When are these behaviors most likely?</a:t>
            </a:r>
          </a:p>
          <a:p>
            <a:r>
              <a:rPr lang="en-US" sz="2400" dirty="0" smtClean="0"/>
              <a:t>What is the most effective use of our resources to </a:t>
            </a:r>
            <a:r>
              <a:rPr lang="en-US" sz="2400" dirty="0" smtClean="0">
                <a:latin typeface="+mj-lt"/>
              </a:rPr>
              <a:t>address the problem?</a:t>
            </a:r>
          </a:p>
          <a:p>
            <a:r>
              <a:rPr lang="en-US" sz="2400" dirty="0">
                <a:latin typeface="+mj-lt"/>
                <a:ea typeface="Times New Roman" pitchFamily="-112" charset="0"/>
                <a:cs typeface="Times New Roman" pitchFamily="-112" charset="0"/>
              </a:rPr>
              <a:t>Possible “function” of problem behavior?</a:t>
            </a:r>
          </a:p>
          <a:p>
            <a:r>
              <a:rPr lang="en-US" sz="2400" dirty="0">
                <a:latin typeface="+mj-lt"/>
                <a:ea typeface="Times New Roman" pitchFamily="-112" charset="0"/>
                <a:cs typeface="Times New Roman" pitchFamily="-112" charset="0"/>
              </a:rPr>
              <a:t>Who needs targeted or intensive academic supports?</a:t>
            </a:r>
          </a:p>
          <a:p>
            <a:r>
              <a:rPr lang="en-US" sz="2400" dirty="0">
                <a:latin typeface="+mj-lt"/>
                <a:ea typeface="Times New Roman" pitchFamily="-112" charset="0"/>
                <a:cs typeface="Times New Roman" pitchFamily="-112" charset="0"/>
              </a:rPr>
              <a:t>What environmental changes/supports are needed?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4770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Adapted from pbis.org and swis.org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1636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 Data Points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School-wide data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Academic Proficiency</a:t>
            </a:r>
          </a:p>
          <a:p>
            <a:r>
              <a:rPr lang="en-US" dirty="0" smtClean="0"/>
              <a:t>Suspension/Expulsion/ truancy</a:t>
            </a:r>
          </a:p>
          <a:p>
            <a:r>
              <a:rPr lang="en-US" dirty="0" smtClean="0"/>
              <a:t>Graduation rates</a:t>
            </a:r>
          </a:p>
          <a:p>
            <a:r>
              <a:rPr lang="en-US" dirty="0" smtClean="0"/>
              <a:t>Drop-out rates</a:t>
            </a:r>
          </a:p>
          <a:p>
            <a:r>
              <a:rPr lang="en-US" dirty="0" smtClean="0"/>
              <a:t>Attendance</a:t>
            </a:r>
          </a:p>
          <a:p>
            <a:r>
              <a:rPr lang="en-US" dirty="0" smtClean="0"/>
              <a:t>Child support data</a:t>
            </a:r>
          </a:p>
          <a:p>
            <a:r>
              <a:rPr lang="en-US" dirty="0" smtClean="0"/>
              <a:t>Teacher/Behavior Associate retention rate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Student specific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Office discipline Referral 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FF6600"/>
                </a:solidFill>
              </a:rPr>
              <a:t>Major data points</a:t>
            </a:r>
          </a:p>
          <a:p>
            <a:pPr lvl="1"/>
            <a:r>
              <a:rPr lang="en-US" dirty="0" smtClean="0"/>
              <a:t>Student name</a:t>
            </a:r>
          </a:p>
          <a:p>
            <a:pPr lvl="1"/>
            <a:r>
              <a:rPr lang="en-US" dirty="0" smtClean="0"/>
              <a:t>Date</a:t>
            </a:r>
          </a:p>
          <a:p>
            <a:pPr lvl="1"/>
            <a:r>
              <a:rPr lang="en-US" dirty="0" smtClean="0"/>
              <a:t>Location of behavior</a:t>
            </a:r>
          </a:p>
          <a:p>
            <a:pPr lvl="1"/>
            <a:r>
              <a:rPr lang="en-US" dirty="0" smtClean="0"/>
              <a:t>Time of behavior</a:t>
            </a:r>
          </a:p>
          <a:p>
            <a:pPr lvl="1"/>
            <a:r>
              <a:rPr lang="en-US" dirty="0" smtClean="0"/>
              <a:t>Type of behavior</a:t>
            </a:r>
          </a:p>
          <a:p>
            <a:pPr lvl="1"/>
            <a:r>
              <a:rPr lang="en-US" dirty="0" smtClean="0"/>
              <a:t>Referring staff member</a:t>
            </a:r>
          </a:p>
          <a:p>
            <a:pPr lvl="1"/>
            <a:r>
              <a:rPr lang="en-US" dirty="0" smtClean="0"/>
              <a:t>Possible motivation</a:t>
            </a:r>
          </a:p>
          <a:p>
            <a:pPr lvl="1"/>
            <a:r>
              <a:rPr lang="en-US" dirty="0" smtClean="0"/>
              <a:t>Others involved</a:t>
            </a:r>
          </a:p>
          <a:p>
            <a:pPr lvl="1"/>
            <a:r>
              <a:rPr lang="en-US" dirty="0" smtClean="0"/>
              <a:t>Administrative decision</a:t>
            </a:r>
          </a:p>
          <a:p>
            <a:pPr lvl="1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488668"/>
            <a:ext cx="3515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Adapted from pbis.org and swis.org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Decision Rules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188979289"/>
              </p:ext>
            </p:extLst>
          </p:nvPr>
        </p:nvGraphicFramePr>
        <p:xfrm>
          <a:off x="914400" y="1600200"/>
          <a:ext cx="7467602" cy="3919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1"/>
                <a:gridCol w="37338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If………</a:t>
                      </a:r>
                      <a:endParaRPr lang="en-US" dirty="0"/>
                    </a:p>
                  </a:txBody>
                  <a:tcPr marL="84906" marR="8490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Then</a:t>
                      </a:r>
                      <a:endParaRPr lang="en-US" dirty="0"/>
                    </a:p>
                  </a:txBody>
                  <a:tcPr marL="84906" marR="84906"/>
                </a:tc>
              </a:tr>
              <a:tr h="370840">
                <a:tc>
                  <a:txBody>
                    <a:bodyPr/>
                    <a:lstStyle/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 than 35% of students received one or more office discipline referrals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 are more than 2.5 office discipline referrals per student</a:t>
                      </a:r>
                    </a:p>
                  </a:txBody>
                  <a:tcPr marL="84906" marR="84906"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School-wide System</a:t>
                      </a:r>
                      <a:r>
                        <a:rPr lang="en-US" sz="1050" dirty="0" smtClean="0">
                          <a:effectLst/>
                        </a:rPr>
                        <a:t> </a:t>
                      </a:r>
                      <a:endParaRPr lang="en-US" sz="1050" dirty="0"/>
                    </a:p>
                  </a:txBody>
                  <a:tcPr marL="84906" marR="84906"/>
                </a:tc>
              </a:tr>
              <a:tr h="370840">
                <a:tc>
                  <a:txBody>
                    <a:bodyPr/>
                    <a:lstStyle/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 than 35% of referrals come from non-classroom settings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 are more than 15% of students receiving referrals from non-classroom settings</a:t>
                      </a:r>
                    </a:p>
                  </a:txBody>
                  <a:tcPr marL="84906" marR="84906"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Non-Classroom</a:t>
                      </a:r>
                    </a:p>
                    <a:p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Setting Specific System</a:t>
                      </a:r>
                      <a:r>
                        <a:rPr lang="en-US" sz="1050" dirty="0" smtClean="0">
                          <a:effectLst/>
                        </a:rPr>
                        <a:t> </a:t>
                      </a:r>
                      <a:endParaRPr lang="en-US" sz="1050" dirty="0"/>
                    </a:p>
                  </a:txBody>
                  <a:tcPr marL="84906" marR="84906"/>
                </a:tc>
              </a:tr>
              <a:tr h="370840">
                <a:tc>
                  <a:txBody>
                    <a:bodyPr/>
                    <a:lstStyle/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 than 50% of referrals come from the classroom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 than 40% of referrals come from less than 10% of classrooms</a:t>
                      </a:r>
                    </a:p>
                  </a:txBody>
                  <a:tcPr marL="84906" marR="84906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/>
                          <a:ea typeface="Times New Roman"/>
                        </a:rPr>
                        <a:t>Classroom </a:t>
                      </a: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System</a:t>
                      </a:r>
                    </a:p>
                  </a:txBody>
                  <a:tcPr marL="63679" marR="63679" marT="0" marB="0"/>
                </a:tc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 than 10-15 students receive more than 10 office discipline referrals</a:t>
                      </a:r>
                    </a:p>
                  </a:txBody>
                  <a:tcPr marL="84906" marR="84906"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Targeted Group Interventions</a:t>
                      </a:r>
                      <a:r>
                        <a:rPr lang="en-US" sz="1050" dirty="0" smtClean="0">
                          <a:effectLst/>
                        </a:rPr>
                        <a:t> </a:t>
                      </a:r>
                      <a:endParaRPr lang="en-US" sz="1050" dirty="0"/>
                    </a:p>
                  </a:txBody>
                  <a:tcPr marL="84906" marR="84906"/>
                </a:tc>
              </a:tr>
              <a:tr h="370840">
                <a:tc>
                  <a:txBody>
                    <a:bodyPr/>
                    <a:lstStyle/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Less than 10 students receive more than 10 office discipline referrals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Less than 10 students continue the same rate of referrals after receiving targeted group support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small number of students destabilize the overall functioning of school</a:t>
                      </a:r>
                    </a:p>
                  </a:txBody>
                  <a:tcPr marL="84906" marR="84906"/>
                </a:tc>
                <a:tc>
                  <a:txBody>
                    <a:bodyPr/>
                    <a:lstStyle/>
                    <a:p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 Systems</a:t>
                      </a:r>
                    </a:p>
                    <a:p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Action Team Structure</a:t>
                      </a:r>
                      <a:r>
                        <a:rPr lang="en-US" sz="1050" b="0" dirty="0" smtClean="0">
                          <a:effectLst/>
                        </a:rPr>
                        <a:t> </a:t>
                      </a:r>
                      <a:endParaRPr lang="en-US" sz="1050" b="0" dirty="0"/>
                    </a:p>
                  </a:txBody>
                  <a:tcPr marL="84906" marR="84906"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4906" marR="84906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4906" marR="84906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90183" y="6323028"/>
            <a:ext cx="1476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www.pbis.org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0181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1" y="586581"/>
            <a:ext cx="7907868" cy="554038"/>
          </a:xfrm>
        </p:spPr>
        <p:txBody>
          <a:bodyPr>
            <a:noAutofit/>
          </a:bodyPr>
          <a:lstStyle/>
          <a:p>
            <a:r>
              <a:rPr lang="en-US" sz="3200" dirty="0" smtClean="0"/>
              <a:t>Benefits to school systems over time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78933" y="1600200"/>
            <a:ext cx="3793067" cy="4572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 smtClean="0"/>
              <a:t>Administrative</a:t>
            </a:r>
            <a:r>
              <a:rPr lang="en-US" dirty="0" smtClean="0"/>
              <a:t> </a:t>
            </a:r>
            <a:r>
              <a:rPr lang="en-US" dirty="0"/>
              <a:t>Benefit</a:t>
            </a:r>
          </a:p>
          <a:p>
            <a:pPr algn="ctr">
              <a:buNone/>
            </a:pPr>
            <a:r>
              <a:rPr lang="en-US" dirty="0"/>
              <a:t>Springfield MS, MD</a:t>
            </a:r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= 955 </a:t>
            </a:r>
            <a:r>
              <a:rPr lang="en-US" dirty="0" smtClean="0"/>
              <a:t> 42</a:t>
            </a:r>
            <a:r>
              <a:rPr lang="en-US" dirty="0"/>
              <a:t>% </a:t>
            </a:r>
            <a:r>
              <a:rPr lang="en-US" dirty="0" smtClean="0"/>
              <a:t>improvement</a:t>
            </a:r>
          </a:p>
          <a:p>
            <a:pPr>
              <a:buNone/>
            </a:pPr>
            <a:r>
              <a:rPr lang="en-US" dirty="0" smtClean="0"/>
              <a:t>= 14,325 min. @15 min.</a:t>
            </a:r>
          </a:p>
          <a:p>
            <a:pPr algn="ctr">
              <a:buNone/>
            </a:pPr>
            <a:r>
              <a:rPr lang="en-US" dirty="0" smtClean="0"/>
              <a:t>= </a:t>
            </a:r>
            <a:r>
              <a:rPr lang="en-US" dirty="0"/>
              <a:t>238.75 </a:t>
            </a:r>
            <a:r>
              <a:rPr lang="en-US" dirty="0" smtClean="0"/>
              <a:t>hours</a:t>
            </a:r>
          </a:p>
          <a:p>
            <a:pPr algn="ctr"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40 days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Administrative time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SzPct val="100000"/>
            </a:pPr>
            <a:r>
              <a:rPr lang="en-US" sz="1900" dirty="0"/>
              <a:t>2001-</a:t>
            </a:r>
            <a:r>
              <a:rPr lang="en-US" sz="1900" dirty="0" smtClean="0"/>
              <a:t>2002    </a:t>
            </a:r>
            <a:r>
              <a:rPr lang="en-US" sz="1900" dirty="0"/>
              <a:t>2277</a:t>
            </a:r>
          </a:p>
          <a:p>
            <a:pPr lvl="1">
              <a:buSzPct val="100000"/>
            </a:pPr>
            <a:r>
              <a:rPr lang="en-US" sz="1900" dirty="0"/>
              <a:t>2002-</a:t>
            </a:r>
            <a:r>
              <a:rPr lang="en-US" sz="1900" dirty="0" smtClean="0"/>
              <a:t>2003    </a:t>
            </a:r>
            <a:r>
              <a:rPr lang="en-US" sz="1900" dirty="0"/>
              <a:t>1322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58266" y="1600200"/>
            <a:ext cx="3860799" cy="4826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000000"/>
                </a:solidFill>
              </a:rPr>
              <a:t>Instructional</a:t>
            </a:r>
            <a:r>
              <a:rPr lang="en-US" dirty="0" smtClean="0"/>
              <a:t> Benefit</a:t>
            </a:r>
            <a:endParaRPr lang="en-US" dirty="0"/>
          </a:p>
          <a:p>
            <a:pPr algn="ctr">
              <a:buNone/>
            </a:pPr>
            <a:r>
              <a:rPr lang="en-US" dirty="0"/>
              <a:t>Springfield MS, MD</a:t>
            </a:r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= 955 </a:t>
            </a:r>
            <a:r>
              <a:rPr lang="en-US" dirty="0" smtClean="0"/>
              <a:t> 42</a:t>
            </a:r>
            <a:r>
              <a:rPr lang="en-US" dirty="0"/>
              <a:t>% improvement</a:t>
            </a:r>
          </a:p>
          <a:p>
            <a:pPr>
              <a:buNone/>
            </a:pPr>
            <a:r>
              <a:rPr lang="en-US" dirty="0" smtClean="0"/>
              <a:t>= 42,975 </a:t>
            </a:r>
            <a:r>
              <a:rPr lang="en-US" dirty="0"/>
              <a:t>min. @ 45 min.</a:t>
            </a:r>
          </a:p>
          <a:p>
            <a:pPr algn="ctr">
              <a:buNone/>
            </a:pPr>
            <a:r>
              <a:rPr lang="en-US" dirty="0"/>
              <a:t>= 716.25 </a:t>
            </a:r>
            <a:r>
              <a:rPr lang="en-US" dirty="0" smtClean="0"/>
              <a:t>hrs.</a:t>
            </a:r>
          </a:p>
          <a:p>
            <a:pPr algn="ctr">
              <a:buNone/>
            </a:pPr>
            <a:endParaRPr lang="en-US" dirty="0"/>
          </a:p>
          <a:p>
            <a:pPr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= 119 days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Instructional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   time</a:t>
            </a:r>
          </a:p>
          <a:p>
            <a:pPr algn="ctr">
              <a:buNone/>
            </a:pP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SzPct val="100000"/>
            </a:pPr>
            <a:r>
              <a:rPr lang="en-US" sz="1900" dirty="0"/>
              <a:t>2001-2002    2277</a:t>
            </a:r>
          </a:p>
          <a:p>
            <a:pPr lvl="1">
              <a:buSzPct val="100000"/>
            </a:pPr>
            <a:r>
              <a:rPr lang="en-US" sz="1900" dirty="0"/>
              <a:t>2002-2003    1322</a:t>
            </a:r>
          </a:p>
          <a:p>
            <a:pPr algn="ctr">
              <a:buNone/>
            </a:pP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45765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3733800" y="2362200"/>
            <a:ext cx="4271444" cy="4224385"/>
            <a:chOff x="1054202" y="185423"/>
            <a:chExt cx="1906259" cy="2248616"/>
          </a:xfrm>
        </p:grpSpPr>
        <p:sp>
          <p:nvSpPr>
            <p:cNvPr id="5" name="Right Brace 26"/>
            <p:cNvSpPr>
              <a:spLocks/>
            </p:cNvSpPr>
            <p:nvPr/>
          </p:nvSpPr>
          <p:spPr bwMode="auto">
            <a:xfrm rot="10800000" flipH="1">
              <a:off x="1564300" y="932899"/>
              <a:ext cx="228600" cy="1501140"/>
            </a:xfrm>
            <a:prstGeom prst="rightBrace">
              <a:avLst>
                <a:gd name="adj1" fmla="val 8330"/>
                <a:gd name="adj2" fmla="val 52222"/>
              </a:avLst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ight Brace 29"/>
            <p:cNvSpPr>
              <a:spLocks/>
            </p:cNvSpPr>
            <p:nvPr/>
          </p:nvSpPr>
          <p:spPr bwMode="auto">
            <a:xfrm>
              <a:off x="1394267" y="283926"/>
              <a:ext cx="130810" cy="139065"/>
            </a:xfrm>
            <a:prstGeom prst="rightBrace">
              <a:avLst>
                <a:gd name="adj1" fmla="val 8333"/>
                <a:gd name="adj2" fmla="val 46579"/>
              </a:avLst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Text Box 28"/>
            <p:cNvSpPr txBox="1">
              <a:spLocks/>
            </p:cNvSpPr>
            <p:nvPr/>
          </p:nvSpPr>
          <p:spPr bwMode="auto">
            <a:xfrm>
              <a:off x="1836352" y="1581873"/>
              <a:ext cx="1124109" cy="235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cs typeface="Arial" pitchFamily="34" charset="0"/>
                </a:rPr>
                <a:t>109 students with 0-1 ODR (80%)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33"/>
            <p:cNvSpPr txBox="1">
              <a:spLocks/>
            </p:cNvSpPr>
            <p:nvPr/>
          </p:nvSpPr>
          <p:spPr bwMode="auto">
            <a:xfrm>
              <a:off x="1700326" y="648973"/>
              <a:ext cx="988083" cy="182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15 students with 2-5 ODR’s (11%)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34"/>
            <p:cNvSpPr txBox="1">
              <a:spLocks/>
            </p:cNvSpPr>
            <p:nvPr/>
          </p:nvSpPr>
          <p:spPr bwMode="auto">
            <a:xfrm>
              <a:off x="1564300" y="243365"/>
              <a:ext cx="1056096" cy="202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cs typeface="Arial" pitchFamily="34" charset="0"/>
                </a:rPr>
                <a:t>3 students with 6 or more ODR’s (2%)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35"/>
            <p:cNvSpPr txBox="1">
              <a:spLocks noChangeArrowheads="1"/>
            </p:cNvSpPr>
            <p:nvPr/>
          </p:nvSpPr>
          <p:spPr bwMode="auto">
            <a:xfrm>
              <a:off x="1054202" y="185423"/>
              <a:ext cx="374072" cy="324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" charset="0"/>
                  <a:cs typeface="Arial" pitchFamily="34" charset="0"/>
                </a:rPr>
                <a:t>Tier 3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" charset="0"/>
                  <a:cs typeface="Arial" pitchFamily="34" charset="0"/>
                </a:rPr>
                <a:t>2%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36"/>
            <p:cNvSpPr txBox="1">
              <a:spLocks noChangeArrowheads="1"/>
            </p:cNvSpPr>
            <p:nvPr/>
          </p:nvSpPr>
          <p:spPr bwMode="auto">
            <a:xfrm>
              <a:off x="1054202" y="591031"/>
              <a:ext cx="432560" cy="335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Times" charset="0"/>
                  <a:cs typeface="Arial" pitchFamily="34" charset="0"/>
                </a:rPr>
                <a:t>Tier 2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Times" charset="0"/>
                  <a:cs typeface="Arial" pitchFamily="34" charset="0"/>
                </a:rPr>
                <a:t>11%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37"/>
            <p:cNvSpPr txBox="1">
              <a:spLocks noChangeArrowheads="1"/>
            </p:cNvSpPr>
            <p:nvPr/>
          </p:nvSpPr>
          <p:spPr bwMode="auto">
            <a:xfrm>
              <a:off x="1054202" y="1645613"/>
              <a:ext cx="408078" cy="228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Calibri" pitchFamily="34" charset="0"/>
                  <a:cs typeface="Arial" pitchFamily="34" charset="0"/>
                </a:rPr>
                <a:t>Tier 1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Calibri" pitchFamily="34" charset="0"/>
                  <a:cs typeface="Arial" pitchFamily="34" charset="0"/>
                </a:rPr>
                <a:t>80%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Straight Connector 38"/>
            <p:cNvSpPr>
              <a:spLocks noChangeShapeType="1"/>
            </p:cNvSpPr>
            <p:nvPr/>
          </p:nvSpPr>
          <p:spPr bwMode="auto">
            <a:xfrm>
              <a:off x="1156222" y="956079"/>
              <a:ext cx="204039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Straight Connector 39"/>
            <p:cNvSpPr>
              <a:spLocks noChangeShapeType="1"/>
            </p:cNvSpPr>
            <p:nvPr/>
          </p:nvSpPr>
          <p:spPr bwMode="auto">
            <a:xfrm flipH="1">
              <a:off x="1190228" y="550471"/>
              <a:ext cx="13843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ight Brace 40"/>
            <p:cNvSpPr>
              <a:spLocks/>
            </p:cNvSpPr>
            <p:nvPr/>
          </p:nvSpPr>
          <p:spPr bwMode="auto">
            <a:xfrm>
              <a:off x="1462280" y="608413"/>
              <a:ext cx="138430" cy="278130"/>
            </a:xfrm>
            <a:prstGeom prst="rightBrace">
              <a:avLst>
                <a:gd name="adj1" fmla="val 8334"/>
                <a:gd name="adj2" fmla="val 50000"/>
              </a:avLst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Isosceles Triangle 21"/>
          <p:cNvSpPr>
            <a:spLocks noChangeArrowheads="1"/>
          </p:cNvSpPr>
          <p:nvPr/>
        </p:nvSpPr>
        <p:spPr bwMode="auto">
          <a:xfrm>
            <a:off x="3505200" y="2133600"/>
            <a:ext cx="1354137" cy="4343400"/>
          </a:xfrm>
          <a:prstGeom prst="triangle">
            <a:avLst>
              <a:gd name="adj" fmla="val 50000"/>
            </a:avLst>
          </a:prstGeom>
          <a:solidFill>
            <a:srgbClr val="000000">
              <a:alpha val="1176"/>
            </a:srgbClr>
          </a:solidFill>
          <a:ln w="12700">
            <a:solidFill>
              <a:srgbClr val="0D0D0D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itle 14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How are we making the data connection?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143000" y="12954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Research                                                                    sample school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09600" y="19050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Less than 5% of students need individualized supports (6+ ODR)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" y="3200400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ess than 20% need secondary supports (2-5 ODR)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81000" y="464820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80% of students respond to school wide </a:t>
            </a:r>
            <a:r>
              <a:rPr lang="en-US" dirty="0"/>
              <a:t>u</a:t>
            </a:r>
            <a:r>
              <a:rPr lang="en-US" dirty="0" smtClean="0"/>
              <a:t>niversal supports (0-1 ODR)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1276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143000" y="304800"/>
          <a:ext cx="680085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3886200" y="2133600"/>
            <a:ext cx="1676400" cy="2578100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Positive School Climate / Culture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56" y="6465278"/>
            <a:ext cx="91222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*developed by EED in collaboration with HSSDBH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800" y="1896674"/>
          <a:ext cx="7010400" cy="182880"/>
        </p:xfrm>
        <a:graphic>
          <a:graphicData uri="http://schemas.openxmlformats.org/drawingml/2006/table">
            <a:tbl>
              <a:tblPr/>
              <a:tblGrid>
                <a:gridCol w="3405052"/>
                <a:gridCol w="3605348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"/>
                          <a:ea typeface="Times New Roman"/>
                          <a:cs typeface="Times New Roman"/>
                        </a:rPr>
                        <a:t>Academic Interventions</a:t>
                      </a:r>
                      <a:endParaRPr lang="en-US" sz="12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"/>
                          <a:ea typeface="Times New Roman"/>
                          <a:cs typeface="Times New Roman"/>
                        </a:rPr>
                        <a:t>Behavior Interventions</a:t>
                      </a:r>
                      <a:endParaRPr lang="en-US" sz="12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Text Box 33"/>
          <p:cNvSpPr txBox="1">
            <a:spLocks/>
          </p:cNvSpPr>
          <p:nvPr/>
        </p:nvSpPr>
        <p:spPr bwMode="auto">
          <a:xfrm>
            <a:off x="4114800" y="990600"/>
            <a:ext cx="2286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51" name="Group 56"/>
          <p:cNvGrpSpPr>
            <a:grpSpLocks/>
          </p:cNvGrpSpPr>
          <p:nvPr/>
        </p:nvGrpSpPr>
        <p:grpSpPr bwMode="auto">
          <a:xfrm>
            <a:off x="1295400" y="2286000"/>
            <a:ext cx="7315200" cy="4191000"/>
            <a:chOff x="114133" y="0"/>
            <a:chExt cx="5225661" cy="2132820"/>
          </a:xfrm>
        </p:grpSpPr>
        <p:sp>
          <p:nvSpPr>
            <p:cNvPr id="6" name="Extract 3"/>
            <p:cNvSpPr>
              <a:spLocks noChangeArrowheads="1"/>
            </p:cNvSpPr>
            <p:nvPr/>
          </p:nvSpPr>
          <p:spPr bwMode="auto">
            <a:xfrm>
              <a:off x="224155" y="0"/>
              <a:ext cx="1714500" cy="2057400"/>
            </a:xfrm>
            <a:prstGeom prst="flowChartExtract">
              <a:avLst/>
            </a:prstGeom>
            <a:gradFill rotWithShape="1">
              <a:gsLst>
                <a:gs pos="0">
                  <a:srgbClr val="A7BFDE"/>
                </a:gs>
                <a:gs pos="100000">
                  <a:srgbClr val="4F81BD"/>
                </a:gs>
              </a:gsLst>
              <a:lin ang="5400000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" name="Right Brace 4"/>
            <p:cNvSpPr>
              <a:spLocks/>
            </p:cNvSpPr>
            <p:nvPr/>
          </p:nvSpPr>
          <p:spPr bwMode="auto">
            <a:xfrm>
              <a:off x="1766424" y="404465"/>
              <a:ext cx="114300" cy="45720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25400">
              <a:solidFill>
                <a:srgbClr val="4F81BD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Right Brace 6"/>
            <p:cNvSpPr>
              <a:spLocks/>
            </p:cNvSpPr>
            <p:nvPr/>
          </p:nvSpPr>
          <p:spPr bwMode="auto">
            <a:xfrm>
              <a:off x="2052955" y="910046"/>
              <a:ext cx="170753" cy="1147354"/>
            </a:xfrm>
            <a:prstGeom prst="rightBrace">
              <a:avLst>
                <a:gd name="adj1" fmla="val 8337"/>
                <a:gd name="adj2" fmla="val 50000"/>
              </a:avLst>
            </a:prstGeom>
            <a:noFill/>
            <a:ln w="25400">
              <a:solidFill>
                <a:srgbClr val="4F81BD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Text Box 5"/>
            <p:cNvSpPr txBox="1">
              <a:spLocks/>
            </p:cNvSpPr>
            <p:nvPr/>
          </p:nvSpPr>
          <p:spPr bwMode="auto">
            <a:xfrm rot="-4168057">
              <a:off x="123821" y="256072"/>
              <a:ext cx="1534439" cy="1553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Times New Roman" pitchFamily="18" charset="0"/>
                  <a:cs typeface="Times New Roman" pitchFamily="18" charset="0"/>
                </a:rPr>
                <a:t>Response to Instruction</a:t>
              </a:r>
              <a:endPara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Straight Arrow Connector 18"/>
            <p:cNvSpPr>
              <a:spLocks noChangeShapeType="1"/>
            </p:cNvSpPr>
            <p:nvPr/>
          </p:nvSpPr>
          <p:spPr bwMode="auto">
            <a:xfrm flipH="1">
              <a:off x="118519" y="8255"/>
              <a:ext cx="850492" cy="2049145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 type="arrow" w="med" len="med"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ight Brace 19"/>
            <p:cNvSpPr>
              <a:spLocks/>
            </p:cNvSpPr>
            <p:nvPr/>
          </p:nvSpPr>
          <p:spPr bwMode="auto">
            <a:xfrm>
              <a:off x="1595755" y="8255"/>
              <a:ext cx="114300" cy="34290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25400">
              <a:solidFill>
                <a:srgbClr val="4F81BD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Text Box 34"/>
            <p:cNvSpPr txBox="1">
              <a:spLocks/>
            </p:cNvSpPr>
            <p:nvPr/>
          </p:nvSpPr>
          <p:spPr bwMode="auto">
            <a:xfrm>
              <a:off x="2370336" y="971064"/>
              <a:ext cx="2969458" cy="1161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Times New Roman" pitchFamily="18" charset="0"/>
                  <a:cs typeface="Times New Roman" pitchFamily="18" charset="0"/>
                </a:rPr>
                <a:t>Student Leadership Team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Times New Roman" pitchFamily="18" charset="0"/>
                  <a:cs typeface="Times New Roman" pitchFamily="18" charset="0"/>
                </a:rPr>
                <a:t>Responsible Thinking Practices/Classroom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Times New Roman" pitchFamily="18" charset="0"/>
                  <a:cs typeface="Times New Roman" pitchFamily="18" charset="0"/>
                </a:rPr>
                <a:t>Reward System (partially in place)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Times New Roman" pitchFamily="18" charset="0"/>
                  <a:cs typeface="Times New Roman" pitchFamily="18" charset="0"/>
                </a:rPr>
                <a:t>Discipline system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Times New Roman" pitchFamily="18" charset="0"/>
                  <a:cs typeface="Times New Roman" pitchFamily="18" charset="0"/>
                </a:rPr>
                <a:t>School Store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Times New Roman" pitchFamily="18" charset="0"/>
                  <a:cs typeface="Times New Roman" pitchFamily="18" charset="0"/>
                </a:rPr>
                <a:t>School Wide PBIS Assessments (action planning)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Text Box 35"/>
            <p:cNvSpPr txBox="1">
              <a:spLocks/>
            </p:cNvSpPr>
            <p:nvPr/>
          </p:nvSpPr>
          <p:spPr bwMode="auto">
            <a:xfrm>
              <a:off x="2223709" y="453694"/>
              <a:ext cx="2171700" cy="266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Times New Roman" pitchFamily="18" charset="0"/>
                  <a:cs typeface="Times New Roman" pitchFamily="18" charset="0"/>
                </a:rPr>
                <a:t>Small group interventions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50" name="Text Box 23"/>
          <p:cNvSpPr txBox="1">
            <a:spLocks noChangeArrowheads="1"/>
          </p:cNvSpPr>
          <p:nvPr/>
        </p:nvSpPr>
        <p:spPr bwMode="auto">
          <a:xfrm>
            <a:off x="3733800" y="2438400"/>
            <a:ext cx="26289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Individualized Interventions/contracts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86025" algn="l"/>
              </a:tabLst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8602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2819400" y="1295400"/>
            <a:ext cx="29162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School Intervention by Tier</a:t>
            </a: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1752600" y="1295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35708" y="140676"/>
            <a:ext cx="8229600" cy="1143000"/>
          </a:xfrm>
        </p:spPr>
        <p:txBody>
          <a:bodyPr/>
          <a:lstStyle/>
          <a:p>
            <a:r>
              <a:rPr lang="en-US" dirty="0" smtClean="0"/>
              <a:t>How do we bring it together?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to help….. pbisassessment.org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066800"/>
            <a:ext cx="2532799" cy="2327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smtClean="0"/>
              <a:t>The </a:t>
            </a:r>
            <a:r>
              <a:rPr lang="en-US" u="sng" smtClean="0"/>
              <a:t>School-wide </a:t>
            </a:r>
            <a:r>
              <a:rPr lang="en-US" u="sng" dirty="0" smtClean="0"/>
              <a:t>Assessment Survey (SAS)</a:t>
            </a:r>
            <a:r>
              <a:rPr lang="en-US" i="1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dirty="0" smtClean="0"/>
              <a:t>Measures the perspective from staff for schools to identify the status and priority for improvement in (4) four areas. Responses should be 100% across all areas if Tier 1 PBIS is being implemented with fidelity. </a:t>
            </a:r>
          </a:p>
          <a:p>
            <a:pPr lvl="0"/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="" xmlns:p14="http://schemas.microsoft.com/office/powerpoint/2010/main" val="3929244653"/>
              </p:ext>
            </p:extLst>
          </p:nvPr>
        </p:nvGraphicFramePr>
        <p:xfrm>
          <a:off x="1981200" y="3733800"/>
          <a:ext cx="5943600" cy="233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The School-wide Evaluation Tool (SET)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000" dirty="0" smtClean="0"/>
              <a:t>This research tool is designed to measure the critical features of PBIS annually through verbal interview with an administrator, a small number of students, and building staff by the SET evaluator. The SET measures the fidelity of implementation of the Tier 1 interventions based on the verbal responses. 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816" y="3702050"/>
            <a:ext cx="5748867" cy="234487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le 5"/>
          <p:cNvSpPr/>
          <p:nvPr/>
        </p:nvSpPr>
        <p:spPr>
          <a:xfrm>
            <a:off x="3384550" y="3702050"/>
            <a:ext cx="1803400" cy="368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Team Implementation Checklist (TIC</a:t>
            </a:r>
            <a:r>
              <a:rPr lang="en-US" u="sng" dirty="0"/>
              <a:t>)</a:t>
            </a:r>
            <a:r>
              <a:rPr lang="en-US" u="sng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371600"/>
            <a:ext cx="7467600" cy="510235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Is a monitoring tool for school teams implementing SW-PBS. Completed by the Leadership Team to self-evaluate their effectiveness and goal preparation. Completed three to four times a year.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3721100"/>
            <a:ext cx="6464300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ounded Rectangle 4"/>
          <p:cNvSpPr/>
          <p:nvPr/>
        </p:nvSpPr>
        <p:spPr>
          <a:xfrm>
            <a:off x="2692400" y="3721100"/>
            <a:ext cx="3086100" cy="342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School Safety Survey (SSS)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2400" dirty="0" smtClean="0"/>
              <a:t>This survey is to be completed by the SW-PBS coaches through an interview format. The survey is conducted annually and is used to access and identify Risk and Protection Factors for the school.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="" xmlns:p14="http://schemas.microsoft.com/office/powerpoint/2010/main" val="3073214329"/>
              </p:ext>
            </p:extLst>
          </p:nvPr>
        </p:nvGraphicFramePr>
        <p:xfrm>
          <a:off x="1219200" y="3200400"/>
          <a:ext cx="6993467" cy="2850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3600" dirty="0">
                <a:solidFill>
                  <a:srgbClr val="3206C0"/>
                </a:solidFill>
              </a:rPr>
              <a:t>Summary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534400" cy="48006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2800" i="1" dirty="0"/>
              <a:t>Investing in SW-PBS results in: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</a:pPr>
            <a:r>
              <a:rPr lang="en-US" sz="2800" dirty="0">
                <a:solidFill>
                  <a:schemeClr val="tx2"/>
                </a:solidFill>
              </a:rPr>
              <a:t>Change in school discipline systems creates an environment that promotes appropriate behavior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</a:pPr>
            <a:r>
              <a:rPr lang="en-US" sz="2800" dirty="0">
                <a:solidFill>
                  <a:schemeClr val="tx2"/>
                </a:solidFill>
              </a:rPr>
              <a:t>Reduction in problem behavior resulting in less staff time dealing with problems, more student time in the classroom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</a:pPr>
            <a:r>
              <a:rPr lang="en-US" sz="2800" dirty="0">
                <a:solidFill>
                  <a:schemeClr val="tx2"/>
                </a:solidFill>
              </a:rPr>
              <a:t>Improved perception of school safety, mental health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</a:pPr>
            <a:r>
              <a:rPr lang="en-US" sz="2800" dirty="0">
                <a:solidFill>
                  <a:schemeClr val="tx2"/>
                </a:solidFill>
              </a:rPr>
              <a:t>Improved academic performance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</a:pPr>
            <a:r>
              <a:rPr lang="en-US" sz="2800" dirty="0">
                <a:solidFill>
                  <a:schemeClr val="tx2"/>
                </a:solidFill>
              </a:rPr>
              <a:t>Improved social behavior performance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</a:pPr>
            <a:r>
              <a:rPr lang="en-US" sz="2800" dirty="0">
                <a:solidFill>
                  <a:schemeClr val="tx2"/>
                </a:solidFill>
              </a:rPr>
              <a:t>Improved effectiveness and acceptability of individual interventions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</a:pPr>
            <a:endParaRPr lang="en-US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Sjfishel\AppData\Local\Microsoft\Windows\Temporary Internet Files\Content.IE5\E2CK3LZ9\MC90033426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600200"/>
            <a:ext cx="7315200" cy="5029200"/>
          </a:xfrm>
          <a:prstGeom prst="rect">
            <a:avLst/>
          </a:prstGeom>
          <a:noFill/>
        </p:spPr>
      </p:pic>
      <p:sp>
        <p:nvSpPr>
          <p:cNvPr id="84" name="TextBox 83"/>
          <p:cNvSpPr txBox="1"/>
          <p:nvPr/>
        </p:nvSpPr>
        <p:spPr>
          <a:xfrm>
            <a:off x="5334000" y="3200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Family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2895600" y="2971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School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2819400" y="4114800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Behavioral Health Agency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4800600" y="4724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</a:t>
            </a:r>
            <a:endParaRPr lang="en-US" dirty="0"/>
          </a:p>
        </p:txBody>
      </p:sp>
      <p:sp>
        <p:nvSpPr>
          <p:cNvPr id="89" name="Title 8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anyone better off??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143000" y="304800"/>
          <a:ext cx="680085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3886200" y="2133600"/>
            <a:ext cx="1676400" cy="2578100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Student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Arial" pitchFamily="34" charset="0"/>
                <a:cs typeface="Times New Roman" pitchFamily="18" charset="0"/>
              </a:rPr>
              <a:t>Success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88668"/>
            <a:ext cx="91222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*developed by EED in collaboration with HSSDBH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828800" y="1371600"/>
            <a:ext cx="4419600" cy="1447800"/>
          </a:xfrm>
          <a:prstGeom prst="ellipse">
            <a:avLst/>
          </a:prstGeom>
          <a:solidFill>
            <a:srgbClr val="FFCC00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District Leadership Team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533400" y="457200"/>
            <a:ext cx="1676400" cy="914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Funding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276600" y="152400"/>
            <a:ext cx="1600200" cy="914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Visibility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867400" y="381000"/>
            <a:ext cx="1676400" cy="914400"/>
          </a:xfrm>
          <a:prstGeom prst="ellipse">
            <a:avLst/>
          </a:prstGeom>
          <a:solidFill>
            <a:srgbClr val="92D050"/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 Support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5029200"/>
            <a:ext cx="12954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Training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81400" y="5410200"/>
            <a:ext cx="1295400" cy="990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Coaching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00800" y="5105400"/>
            <a:ext cx="13716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Data/</a:t>
            </a:r>
          </a:p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Evaluation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905000" y="3581400"/>
            <a:ext cx="4419600" cy="1447800"/>
          </a:xfrm>
          <a:prstGeom prst="ellipse">
            <a:avLst/>
          </a:prstGeom>
          <a:solidFill>
            <a:srgbClr val="FFCC00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School Leadership Team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Up-Down Arrow 9"/>
          <p:cNvSpPr/>
          <p:nvPr/>
        </p:nvSpPr>
        <p:spPr>
          <a:xfrm>
            <a:off x="3962400" y="2819400"/>
            <a:ext cx="484632" cy="7620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e 10"/>
          <p:cNvSpPr/>
          <p:nvPr/>
        </p:nvSpPr>
        <p:spPr>
          <a:xfrm>
            <a:off x="5638800" y="2590800"/>
            <a:ext cx="688848" cy="1143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Wave 12"/>
          <p:cNvSpPr/>
          <p:nvPr/>
        </p:nvSpPr>
        <p:spPr>
          <a:xfrm>
            <a:off x="6400800" y="2819400"/>
            <a:ext cx="2362200" cy="990600"/>
          </a:xfrm>
          <a:prstGeom prst="wave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Active Communication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752600" y="1371600"/>
            <a:ext cx="3048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114800" y="1066800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562600" y="1219200"/>
            <a:ext cx="7620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2362200" y="5029200"/>
            <a:ext cx="533400" cy="2286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191000" y="5029200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867400" y="4876800"/>
            <a:ext cx="381000" cy="3810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xplosion 2 18"/>
          <p:cNvSpPr/>
          <p:nvPr/>
        </p:nvSpPr>
        <p:spPr>
          <a:xfrm>
            <a:off x="304800" y="1981200"/>
            <a:ext cx="2209800" cy="1143000"/>
          </a:xfrm>
          <a:prstGeom prst="irregularSeal2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State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597558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34963"/>
            <a:ext cx="8374063" cy="442912"/>
          </a:xfrm>
          <a:prstGeom prst="rect">
            <a:avLst/>
          </a:prstGeom>
        </p:spPr>
        <p:txBody>
          <a:bodyPr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29" charset="0"/>
                <a:ea typeface="MS PGothic" pitchFamily="34" charset="-128"/>
                <a:cs typeface="MS PGothic" pitchFamily="34" charset="-128"/>
              </a:rPr>
              <a:t>Stages of Implementation</a:t>
            </a:r>
            <a:endParaRPr kumimoji="0" lang="en-US" sz="4000" b="0" i="0" u="none" strike="noStrike" kern="1200" cap="small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29" charset="0"/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0800" y="1233488"/>
            <a:ext cx="1809750" cy="2576512"/>
          </a:xfrm>
          <a:prstGeom prst="rect">
            <a:avLst/>
          </a:prstGeom>
          <a:solidFill>
            <a:srgbClr val="FF00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>
                <a:ea typeface="Arial" pitchFamily="29" charset="0"/>
                <a:cs typeface="Arial" pitchFamily="29" charset="0"/>
              </a:rPr>
              <a:t>Exploration/Adoption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57375" y="1641475"/>
            <a:ext cx="1808163" cy="2576513"/>
          </a:xfrm>
          <a:prstGeom prst="rect">
            <a:avLst/>
          </a:prstGeom>
          <a:solidFill>
            <a:srgbClr val="FF66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>
                <a:ea typeface="Arial" pitchFamily="29" charset="0"/>
                <a:cs typeface="Arial" pitchFamily="29" charset="0"/>
              </a:rPr>
              <a:t>Installation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665538" y="1928813"/>
            <a:ext cx="1809750" cy="2576512"/>
          </a:xfrm>
          <a:prstGeom prst="rect">
            <a:avLst/>
          </a:prstGeom>
          <a:solidFill>
            <a:srgbClr val="FFFF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 dirty="0">
                <a:ea typeface="Arial" pitchFamily="29" charset="0"/>
                <a:cs typeface="Arial" pitchFamily="29" charset="0"/>
              </a:rPr>
              <a:t>Initial </a:t>
            </a:r>
            <a:r>
              <a:rPr lang="en-US" sz="1700" dirty="0">
                <a:ea typeface="Arial" pitchFamily="29" charset="0"/>
                <a:cs typeface="Arial" pitchFamily="29" charset="0"/>
              </a:rPr>
              <a:t>Implementation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478463" y="2345532"/>
            <a:ext cx="1808162" cy="2576512"/>
          </a:xfrm>
          <a:prstGeom prst="rect">
            <a:avLst/>
          </a:prstGeom>
          <a:solidFill>
            <a:srgbClr val="00FF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ea typeface="Arial" pitchFamily="29" charset="0"/>
                <a:cs typeface="Arial" pitchFamily="29" charset="0"/>
              </a:rPr>
              <a:t>Full </a:t>
            </a:r>
            <a:r>
              <a:rPr lang="en-US" sz="1700" dirty="0" smtClean="0">
                <a:ea typeface="Arial" pitchFamily="29" charset="0"/>
                <a:cs typeface="Arial" pitchFamily="29" charset="0"/>
              </a:rPr>
              <a:t>Implementation</a:t>
            </a:r>
            <a:endParaRPr lang="en-US" sz="1700" dirty="0">
              <a:ea typeface="Arial" pitchFamily="29" charset="0"/>
              <a:cs typeface="Arial" pitchFamily="29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286625" y="2695575"/>
            <a:ext cx="1809750" cy="2576513"/>
          </a:xfrm>
          <a:prstGeom prst="rect">
            <a:avLst/>
          </a:prstGeom>
          <a:solidFill>
            <a:srgbClr val="00FF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ea typeface="Arial" pitchFamily="29" charset="0"/>
                <a:cs typeface="Arial" pitchFamily="29" charset="0"/>
              </a:rPr>
              <a:t>Innovation and Sustainability </a:t>
            </a:r>
            <a:endParaRPr lang="en-US" dirty="0">
              <a:ea typeface="Arial" pitchFamily="29" charset="0"/>
              <a:cs typeface="Arial" pitchFamily="29" charset="0"/>
            </a:endParaRPr>
          </a:p>
        </p:txBody>
      </p:sp>
      <p:sp>
        <p:nvSpPr>
          <p:cNvPr id="10" name="TextBox 27"/>
          <p:cNvSpPr txBox="1">
            <a:spLocks noChangeArrowheads="1"/>
          </p:cNvSpPr>
          <p:nvPr/>
        </p:nvSpPr>
        <p:spPr bwMode="auto">
          <a:xfrm>
            <a:off x="1901825" y="2433638"/>
            <a:ext cx="173672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Arial" pitchFamily="29" charset="0"/>
                <a:ea typeface="MS PGothic" pitchFamily="34" charset="-128"/>
                <a:cs typeface="MS PGothic" pitchFamily="34" charset="-128"/>
              </a:rPr>
              <a:t>Establish Leadership Teams, Set Up Data Systems</a:t>
            </a:r>
          </a:p>
        </p:txBody>
      </p:sp>
      <p:sp>
        <p:nvSpPr>
          <p:cNvPr id="11" name="TextBox 28"/>
          <p:cNvSpPr txBox="1">
            <a:spLocks noChangeArrowheads="1"/>
          </p:cNvSpPr>
          <p:nvPr/>
        </p:nvSpPr>
        <p:spPr bwMode="auto">
          <a:xfrm>
            <a:off x="71438" y="2027238"/>
            <a:ext cx="1738312" cy="6461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Arial" pitchFamily="29" charset="0"/>
                <a:ea typeface="MS PGothic" pitchFamily="34" charset="-128"/>
                <a:cs typeface="MS PGothic" pitchFamily="34" charset="-128"/>
              </a:rPr>
              <a:t>Development Commitment</a:t>
            </a:r>
          </a:p>
        </p:txBody>
      </p:sp>
      <p:sp>
        <p:nvSpPr>
          <p:cNvPr id="12" name="TextBox 29"/>
          <p:cNvSpPr txBox="1">
            <a:spLocks noChangeArrowheads="1"/>
          </p:cNvSpPr>
          <p:nvPr/>
        </p:nvSpPr>
        <p:spPr bwMode="auto">
          <a:xfrm>
            <a:off x="3733800" y="2743200"/>
            <a:ext cx="173672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latin typeface="Arial" pitchFamily="29" charset="0"/>
                <a:ea typeface="MS PGothic" pitchFamily="34" charset="-128"/>
                <a:cs typeface="MS PGothic" pitchFamily="34" charset="-128"/>
              </a:rPr>
              <a:t>Provide Significant Support to Implementers</a:t>
            </a:r>
          </a:p>
        </p:txBody>
      </p:sp>
      <p:sp>
        <p:nvSpPr>
          <p:cNvPr id="13" name="TextBox 30"/>
          <p:cNvSpPr txBox="1">
            <a:spLocks noChangeArrowheads="1"/>
          </p:cNvSpPr>
          <p:nvPr/>
        </p:nvSpPr>
        <p:spPr bwMode="auto">
          <a:xfrm>
            <a:off x="5486400" y="3200400"/>
            <a:ext cx="173672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latin typeface="Arial" pitchFamily="29" charset="0"/>
                <a:ea typeface="MS PGothic" pitchFamily="34" charset="-128"/>
                <a:cs typeface="MS PGothic" pitchFamily="34" charset="-128"/>
              </a:rPr>
              <a:t>Embedding within Standard Practice</a:t>
            </a:r>
          </a:p>
        </p:txBody>
      </p:sp>
      <p:sp>
        <p:nvSpPr>
          <p:cNvPr id="14" name="TextBox 31"/>
          <p:cNvSpPr txBox="1">
            <a:spLocks noChangeArrowheads="1"/>
          </p:cNvSpPr>
          <p:nvPr/>
        </p:nvSpPr>
        <p:spPr bwMode="auto">
          <a:xfrm>
            <a:off x="7323138" y="3489325"/>
            <a:ext cx="173672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Arial" pitchFamily="29" charset="0"/>
                <a:ea typeface="MS PGothic" pitchFamily="34" charset="-128"/>
                <a:cs typeface="MS PGothic" pitchFamily="34" charset="-128"/>
              </a:rPr>
              <a:t>Improvements: Increase Efficiency and Effectiveness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800" y="3810000"/>
            <a:ext cx="1798638" cy="1528763"/>
          </a:xfrm>
          <a:prstGeom prst="rightArrow">
            <a:avLst>
              <a:gd name="adj1" fmla="val 50000"/>
              <a:gd name="adj2" fmla="val 65658"/>
            </a:avLst>
          </a:prstGeom>
          <a:gradFill flip="none" rotWithShape="1">
            <a:gsLst>
              <a:gs pos="20000">
                <a:srgbClr val="FF00FF"/>
              </a:gs>
              <a:gs pos="100000">
                <a:prstClr val="white"/>
              </a:gs>
            </a:gsLst>
            <a:lin ang="13260000" scaled="0"/>
            <a:tileRect/>
          </a:gra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lIns="0" rIns="0" anchor="ctr" anchorCtr="1">
            <a:spAutoFit/>
          </a:bodyPr>
          <a:lstStyle/>
          <a:p>
            <a:pPr>
              <a:defRPr/>
            </a:pPr>
            <a:r>
              <a:rPr lang="en-US" sz="2200" dirty="0">
                <a:latin typeface="Arial"/>
                <a:ea typeface="ＭＳ Ｐゴシック" charset="-128"/>
                <a:cs typeface="Arial"/>
              </a:rPr>
              <a:t>Should we do it?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26431" y="4689475"/>
            <a:ext cx="3478213" cy="1527175"/>
          </a:xfrm>
          <a:prstGeom prst="rightArrow">
            <a:avLst>
              <a:gd name="adj1" fmla="val 50000"/>
              <a:gd name="adj2" fmla="val 65658"/>
            </a:avLst>
          </a:prstGeom>
          <a:gradFill flip="none" rotWithShape="1">
            <a:gsLst>
              <a:gs pos="20000">
                <a:srgbClr val="FF00FF"/>
              </a:gs>
              <a:gs pos="100000">
                <a:prstClr val="white"/>
              </a:gs>
            </a:gsLst>
            <a:lin ang="13260000" scaled="0"/>
            <a:tileRect/>
          </a:gra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lIns="0" rIns="0" anchor="ctr" anchorCtr="1">
            <a:spAutoFit/>
          </a:bodyPr>
          <a:lstStyle/>
          <a:p>
            <a:pPr>
              <a:defRPr/>
            </a:pPr>
            <a:r>
              <a:rPr lang="en-US" sz="2200" dirty="0">
                <a:latin typeface="Arial"/>
                <a:ea typeface="ＭＳ Ｐゴシック" charset="-128"/>
                <a:cs typeface="Arial"/>
              </a:rPr>
              <a:t>Doing it right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65788" y="5272088"/>
            <a:ext cx="3478212" cy="1527175"/>
          </a:xfrm>
          <a:prstGeom prst="rightArrow">
            <a:avLst>
              <a:gd name="adj1" fmla="val 50000"/>
              <a:gd name="adj2" fmla="val 65658"/>
            </a:avLst>
          </a:prstGeom>
          <a:gradFill flip="none" rotWithShape="1">
            <a:gsLst>
              <a:gs pos="20000">
                <a:srgbClr val="FF00FF"/>
              </a:gs>
              <a:gs pos="100000">
                <a:prstClr val="white"/>
              </a:gs>
            </a:gsLst>
            <a:lin ang="13260000" scaled="0"/>
            <a:tileRect/>
          </a:gra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lIns="0" rIns="0" anchor="ctr" anchorCtr="1">
            <a:spAutoFit/>
          </a:bodyPr>
          <a:lstStyle/>
          <a:p>
            <a:pPr>
              <a:defRPr/>
            </a:pPr>
            <a:r>
              <a:rPr lang="en-US" sz="2200" dirty="0">
                <a:latin typeface="Arial"/>
                <a:ea typeface="ＭＳ Ｐゴシック" charset="-128"/>
                <a:cs typeface="Arial"/>
              </a:rPr>
              <a:t>Doing it better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0" y="6319391"/>
            <a:ext cx="202931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www.pbis.org</a:t>
            </a:r>
            <a:endParaRPr lang="en-US" sz="1100" dirty="0"/>
          </a:p>
          <a:p>
            <a:endParaRPr lang="en-US" dirty="0"/>
          </a:p>
        </p:txBody>
      </p:sp>
      <p:sp>
        <p:nvSpPr>
          <p:cNvPr id="20" name="Explosion 1 19"/>
          <p:cNvSpPr/>
          <p:nvPr/>
        </p:nvSpPr>
        <p:spPr>
          <a:xfrm>
            <a:off x="5257800" y="914400"/>
            <a:ext cx="1447800" cy="914400"/>
          </a:xfrm>
          <a:prstGeom prst="irregularSeal1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2-3 yrs</a:t>
            </a:r>
            <a:endParaRPr lang="en-US" dirty="0"/>
          </a:p>
        </p:txBody>
      </p:sp>
      <p:sp>
        <p:nvSpPr>
          <p:cNvPr id="21" name="Left Brace 20"/>
          <p:cNvSpPr/>
          <p:nvPr/>
        </p:nvSpPr>
        <p:spPr>
          <a:xfrm rot="5905516">
            <a:off x="5143994" y="1639823"/>
            <a:ext cx="764940" cy="683333"/>
          </a:xfrm>
          <a:prstGeom prst="leftBrace">
            <a:avLst>
              <a:gd name="adj1" fmla="val 0"/>
              <a:gd name="adj2" fmla="val 4362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Eight steps to Tier One Implementation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042276" cy="379730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1800" dirty="0" smtClean="0"/>
              <a:t>Establish a school-level SW-PBS Leadership Team.</a:t>
            </a:r>
          </a:p>
          <a:p>
            <a:pPr marL="457200" indent="-457200">
              <a:buAutoNum type="arabicPeriod"/>
            </a:pPr>
            <a:r>
              <a:rPr lang="en-US" sz="1800" dirty="0"/>
              <a:t>S</a:t>
            </a:r>
            <a:r>
              <a:rPr lang="en-US" sz="1800" dirty="0" smtClean="0"/>
              <a:t>chool-behavior purpose statement.</a:t>
            </a:r>
          </a:p>
          <a:p>
            <a:pPr marL="457200" indent="-457200">
              <a:buAutoNum type="arabicPeriod"/>
            </a:pPr>
            <a:r>
              <a:rPr lang="en-US" sz="1800" dirty="0"/>
              <a:t>S</a:t>
            </a:r>
            <a:r>
              <a:rPr lang="en-US" sz="1800" dirty="0" smtClean="0"/>
              <a:t>et of positive expectations and behaviors.</a:t>
            </a:r>
          </a:p>
          <a:p>
            <a:pPr marL="457200" indent="-457200">
              <a:buAutoNum type="arabicPeriod"/>
            </a:pPr>
            <a:r>
              <a:rPr lang="en-US" sz="1800" dirty="0"/>
              <a:t>P</a:t>
            </a:r>
            <a:r>
              <a:rPr lang="en-US" sz="1800" dirty="0" smtClean="0"/>
              <a:t>rocedures for  teaching school-wide expected behaviors.</a:t>
            </a:r>
          </a:p>
          <a:p>
            <a:pPr marL="457200" indent="-457200">
              <a:buAutoNum type="arabicPeriod"/>
            </a:pPr>
            <a:r>
              <a:rPr lang="en-US" sz="1800" dirty="0" smtClean="0"/>
              <a:t>Procedures for teaching classroom wide expected behaviors.</a:t>
            </a:r>
          </a:p>
          <a:p>
            <a:pPr marL="457200" indent="-457200">
              <a:buAutoNum type="arabicPeriod"/>
            </a:pPr>
            <a:r>
              <a:rPr lang="en-US" sz="1800" dirty="0" smtClean="0"/>
              <a:t>Continuum of procedures for encouraging expected behaviors.</a:t>
            </a:r>
          </a:p>
          <a:p>
            <a:pPr marL="457200" indent="-457200">
              <a:buAutoNum type="arabicPeriod"/>
            </a:pPr>
            <a:r>
              <a:rPr lang="en-US" sz="1800" dirty="0" smtClean="0"/>
              <a:t>Continuum of procedures for discouraging rule violations.</a:t>
            </a:r>
          </a:p>
          <a:p>
            <a:pPr marL="457200" indent="-457200">
              <a:buAutoNum type="arabicPeriod"/>
            </a:pPr>
            <a:r>
              <a:rPr lang="en-US" sz="1800" dirty="0" smtClean="0"/>
              <a:t>Procedures for on-going data-based monitoring and evaluation.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319391"/>
            <a:ext cx="1013419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www.pbis.org</a:t>
            </a:r>
            <a:endParaRPr lang="en-US" sz="1100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77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Oval 2"/>
          <p:cNvSpPr>
            <a:spLocks noChangeArrowheads="1"/>
          </p:cNvSpPr>
          <p:nvPr/>
        </p:nvSpPr>
        <p:spPr bwMode="auto">
          <a:xfrm>
            <a:off x="3352800" y="3292475"/>
            <a:ext cx="2362200" cy="2209800"/>
          </a:xfrm>
          <a:prstGeom prst="ellipse">
            <a:avLst/>
          </a:prstGeom>
          <a:noFill/>
          <a:ln w="63500">
            <a:solidFill>
              <a:srgbClr val="99CC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2467" name="Oval 3"/>
          <p:cNvSpPr>
            <a:spLocks noChangeArrowheads="1"/>
          </p:cNvSpPr>
          <p:nvPr/>
        </p:nvSpPr>
        <p:spPr bwMode="auto">
          <a:xfrm>
            <a:off x="4038600" y="2149475"/>
            <a:ext cx="2286000" cy="2209800"/>
          </a:xfrm>
          <a:prstGeom prst="ellipse">
            <a:avLst/>
          </a:prstGeom>
          <a:noFill/>
          <a:ln w="63500">
            <a:solidFill>
              <a:srgbClr val="FF99C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68" name="Oval 4"/>
          <p:cNvSpPr>
            <a:spLocks noChangeArrowheads="1"/>
          </p:cNvSpPr>
          <p:nvPr/>
        </p:nvSpPr>
        <p:spPr bwMode="auto">
          <a:xfrm>
            <a:off x="2438400" y="1523999"/>
            <a:ext cx="4267200" cy="4191001"/>
          </a:xfrm>
          <a:prstGeom prst="ellipse">
            <a:avLst/>
          </a:prstGeom>
          <a:noFill/>
          <a:ln w="63500">
            <a:solidFill>
              <a:srgbClr val="333399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69" name="Oval 5"/>
          <p:cNvSpPr>
            <a:spLocks noChangeArrowheads="1"/>
          </p:cNvSpPr>
          <p:nvPr/>
        </p:nvSpPr>
        <p:spPr bwMode="auto">
          <a:xfrm>
            <a:off x="2743200" y="2149475"/>
            <a:ext cx="2209800" cy="2209800"/>
          </a:xfrm>
          <a:prstGeom prst="ellipse">
            <a:avLst/>
          </a:prstGeom>
          <a:noFill/>
          <a:ln w="63500">
            <a:solidFill>
              <a:srgbClr val="00FFC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 rot="-3258865">
            <a:off x="2989129" y="2933185"/>
            <a:ext cx="10321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SYSTEMS</a:t>
            </a: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3956234" y="4594225"/>
            <a:ext cx="119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PRACTICES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 rot="2905354">
            <a:off x="5152978" y="2866509"/>
            <a:ext cx="6668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DATA</a:t>
            </a: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533345" y="2819400"/>
            <a:ext cx="14891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Supporting</a:t>
            </a:r>
          </a:p>
          <a:p>
            <a:pPr algn="ctr"/>
            <a:r>
              <a:rPr lang="en-US"/>
              <a:t>Staff Behavior</a:t>
            </a:r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7157608" y="2667000"/>
            <a:ext cx="121529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Supporting</a:t>
            </a:r>
          </a:p>
          <a:p>
            <a:pPr algn="ctr"/>
            <a:r>
              <a:rPr lang="en-US" dirty="0"/>
              <a:t>Decision</a:t>
            </a:r>
          </a:p>
          <a:p>
            <a:pPr algn="ctr"/>
            <a:r>
              <a:rPr lang="en-US" dirty="0"/>
              <a:t>Making</a:t>
            </a:r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3638477" y="5883275"/>
            <a:ext cx="18019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Supporting</a:t>
            </a:r>
          </a:p>
          <a:p>
            <a:pPr algn="ctr"/>
            <a:r>
              <a:rPr lang="en-US"/>
              <a:t>Student Behavior</a:t>
            </a:r>
          </a:p>
        </p:txBody>
      </p:sp>
      <p:sp>
        <p:nvSpPr>
          <p:cNvPr id="62476" name="Text Box 12"/>
          <p:cNvSpPr txBox="1">
            <a:spLocks noChangeArrowheads="1"/>
          </p:cNvSpPr>
          <p:nvPr/>
        </p:nvSpPr>
        <p:spPr bwMode="auto">
          <a:xfrm>
            <a:off x="228600" y="381000"/>
            <a:ext cx="2362200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 smtClean="0"/>
              <a:t>What does SW-PBS</a:t>
            </a:r>
          </a:p>
          <a:p>
            <a:pPr algn="ctr"/>
            <a:r>
              <a:rPr lang="en-US" sz="3200" dirty="0" smtClean="0"/>
              <a:t>Emphasize?</a:t>
            </a:r>
            <a:endParaRPr lang="en-US" sz="3200" dirty="0"/>
          </a:p>
        </p:txBody>
      </p:sp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3831618" y="1600200"/>
            <a:ext cx="1281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OUTCOMES</a:t>
            </a:r>
          </a:p>
        </p:txBody>
      </p:sp>
      <p:sp>
        <p:nvSpPr>
          <p:cNvPr id="62478" name="Text Box 14"/>
          <p:cNvSpPr txBox="1">
            <a:spLocks noChangeArrowheads="1"/>
          </p:cNvSpPr>
          <p:nvPr/>
        </p:nvSpPr>
        <p:spPr bwMode="auto">
          <a:xfrm>
            <a:off x="3458455" y="228600"/>
            <a:ext cx="23794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Social Competence &amp;</a:t>
            </a:r>
          </a:p>
          <a:p>
            <a:pPr algn="ctr"/>
            <a:r>
              <a:rPr lang="en-US"/>
              <a:t>Academic Achievement</a:t>
            </a: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0" y="6400801"/>
            <a:ext cx="2438400" cy="76199"/>
          </a:xfrm>
          <a:prstGeom prst="rect">
            <a:avLst/>
          </a:prstGeom>
        </p:spPr>
        <p:txBody>
          <a:bodyPr tIns="0">
            <a:noAutofit/>
          </a:bodyPr>
          <a:lstStyle/>
          <a:p>
            <a:pPr marL="27432" marR="0" lvl="0" indent="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31" charset="0"/>
                <a:ea typeface="+mn-ea"/>
                <a:cs typeface="+mn-cs"/>
              </a:rPr>
              <a:t> www.pbis.org</a:t>
            </a: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5105400" y="59436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Infrastructure Development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04800" y="6019800"/>
            <a:ext cx="19050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8"/>
          <p:cNvGrpSpPr/>
          <p:nvPr/>
        </p:nvGrpSpPr>
        <p:grpSpPr>
          <a:xfrm>
            <a:off x="3200400" y="228600"/>
            <a:ext cx="4885592" cy="5702140"/>
            <a:chOff x="4343400" y="1066800"/>
            <a:chExt cx="4885592" cy="5702140"/>
          </a:xfrm>
        </p:grpSpPr>
        <p:grpSp>
          <p:nvGrpSpPr>
            <p:cNvPr id="4" name="Group 10"/>
            <p:cNvGrpSpPr/>
            <p:nvPr/>
          </p:nvGrpSpPr>
          <p:grpSpPr>
            <a:xfrm>
              <a:off x="4343400" y="1219200"/>
              <a:ext cx="3657600" cy="5410200"/>
              <a:chOff x="4343400" y="1219200"/>
              <a:chExt cx="3657600" cy="5410200"/>
            </a:xfrm>
          </p:grpSpPr>
          <p:sp>
            <p:nvSpPr>
              <p:cNvPr id="5" name="AutoShape 2"/>
              <p:cNvSpPr>
                <a:spLocks noChangeArrowheads="1"/>
              </p:cNvSpPr>
              <p:nvPr/>
            </p:nvSpPr>
            <p:spPr bwMode="auto">
              <a:xfrm>
                <a:off x="4343400" y="1371600"/>
                <a:ext cx="3657600" cy="5257800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" name="AutoShape 3"/>
              <p:cNvSpPr>
                <a:spLocks noChangeArrowheads="1"/>
              </p:cNvSpPr>
              <p:nvPr/>
            </p:nvSpPr>
            <p:spPr bwMode="auto">
              <a:xfrm>
                <a:off x="5715000" y="1219200"/>
                <a:ext cx="914400" cy="137160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" name="AutoShape 4"/>
              <p:cNvSpPr>
                <a:spLocks noChangeArrowheads="1"/>
              </p:cNvSpPr>
              <p:nvPr/>
            </p:nvSpPr>
            <p:spPr bwMode="auto">
              <a:xfrm>
                <a:off x="5943600" y="1219200"/>
                <a:ext cx="457200" cy="609600"/>
              </a:xfrm>
              <a:prstGeom prst="triangle">
                <a:avLst>
                  <a:gd name="adj" fmla="val 55509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Text Box 11"/>
              <p:cNvSpPr txBox="1">
                <a:spLocks noChangeArrowheads="1"/>
              </p:cNvSpPr>
              <p:nvPr/>
            </p:nvSpPr>
            <p:spPr bwMode="auto">
              <a:xfrm>
                <a:off x="4953000" y="6019800"/>
                <a:ext cx="23622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1800" dirty="0">
                    <a:latin typeface="Arial" charset="0"/>
                  </a:rPr>
                  <a:t>~80% of Students</a:t>
                </a:r>
              </a:p>
            </p:txBody>
          </p:sp>
          <p:sp>
            <p:nvSpPr>
              <p:cNvPr id="9" name="Text Box 12"/>
              <p:cNvSpPr txBox="1">
                <a:spLocks noChangeArrowheads="1"/>
              </p:cNvSpPr>
              <p:nvPr/>
            </p:nvSpPr>
            <p:spPr bwMode="auto">
              <a:xfrm>
                <a:off x="5791200" y="2209800"/>
                <a:ext cx="838200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1200" dirty="0">
                    <a:latin typeface="Arial" charset="0"/>
                  </a:rPr>
                  <a:t>~15% </a:t>
                </a:r>
              </a:p>
            </p:txBody>
          </p:sp>
          <p:sp>
            <p:nvSpPr>
              <p:cNvPr id="10" name="Text Box 13"/>
              <p:cNvSpPr txBox="1">
                <a:spLocks noChangeArrowheads="1"/>
              </p:cNvSpPr>
              <p:nvPr/>
            </p:nvSpPr>
            <p:spPr bwMode="auto">
              <a:xfrm>
                <a:off x="5715000" y="1524000"/>
                <a:ext cx="838200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1200" dirty="0">
                    <a:latin typeface="Arial" charset="0"/>
                  </a:rPr>
                  <a:t>~5% </a:t>
                </a:r>
              </a:p>
            </p:txBody>
          </p:sp>
        </p:grpSp>
        <p:sp>
          <p:nvSpPr>
            <p:cNvPr id="12" name="AutoShape 5"/>
            <p:cNvSpPr>
              <a:spLocks/>
            </p:cNvSpPr>
            <p:nvPr/>
          </p:nvSpPr>
          <p:spPr bwMode="auto">
            <a:xfrm rot="9834521">
              <a:off x="7101933" y="1095215"/>
              <a:ext cx="457200" cy="5673725"/>
            </a:xfrm>
            <a:prstGeom prst="leftBrace">
              <a:avLst>
                <a:gd name="adj1" fmla="val 103414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7696200" y="3581400"/>
              <a:ext cx="1532792" cy="1015663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200" dirty="0">
                  <a:latin typeface="Arial" charset="0"/>
                </a:rPr>
                <a:t>Primary Prevention:</a:t>
              </a:r>
            </a:p>
            <a:p>
              <a:pPr algn="ctr" eaLnBrk="0" hangingPunct="0"/>
              <a:r>
                <a:rPr lang="en-US" sz="1200" dirty="0">
                  <a:latin typeface="Arial" charset="0"/>
                </a:rPr>
                <a:t>School-/Classroom-</a:t>
              </a:r>
            </a:p>
            <a:p>
              <a:pPr algn="ctr" eaLnBrk="0" hangingPunct="0"/>
              <a:r>
                <a:rPr lang="en-US" sz="1200" dirty="0">
                  <a:latin typeface="Arial" charset="0"/>
                </a:rPr>
                <a:t>Wide Systems for</a:t>
              </a:r>
            </a:p>
            <a:p>
              <a:pPr algn="ctr" eaLnBrk="0" hangingPunct="0"/>
              <a:r>
                <a:rPr lang="en-US" sz="1200" dirty="0">
                  <a:latin typeface="Arial" charset="0"/>
                </a:rPr>
                <a:t>All Students,</a:t>
              </a:r>
            </a:p>
            <a:p>
              <a:pPr algn="ctr" eaLnBrk="0" hangingPunct="0"/>
              <a:r>
                <a:rPr lang="en-US" sz="1200" dirty="0">
                  <a:latin typeface="Arial" charset="0"/>
                </a:rPr>
                <a:t>Staff, &amp; Settings</a:t>
              </a:r>
            </a:p>
          </p:txBody>
        </p:sp>
        <p:sp>
          <p:nvSpPr>
            <p:cNvPr id="14" name="AutoShape 8"/>
            <p:cNvSpPr>
              <a:spLocks/>
            </p:cNvSpPr>
            <p:nvPr/>
          </p:nvSpPr>
          <p:spPr bwMode="auto">
            <a:xfrm rot="20356009">
              <a:off x="6799603" y="1150071"/>
              <a:ext cx="304800" cy="1447800"/>
            </a:xfrm>
            <a:prstGeom prst="rightBrace">
              <a:avLst>
                <a:gd name="adj1" fmla="val 39583"/>
                <a:gd name="adj2" fmla="val 79222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7315200" y="2438400"/>
              <a:ext cx="1905000" cy="830997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sz="1200" dirty="0">
                  <a:latin typeface="Arial" charset="0"/>
                </a:rPr>
                <a:t>Secondary Prevention:</a:t>
              </a:r>
            </a:p>
            <a:p>
              <a:pPr algn="ctr" eaLnBrk="0" hangingPunct="0"/>
              <a:r>
                <a:rPr lang="en-US" sz="1200" dirty="0">
                  <a:latin typeface="Arial" charset="0"/>
                </a:rPr>
                <a:t>Specialized Group</a:t>
              </a:r>
            </a:p>
            <a:p>
              <a:pPr algn="ctr" eaLnBrk="0" hangingPunct="0"/>
              <a:r>
                <a:rPr lang="en-US" sz="1200" dirty="0">
                  <a:latin typeface="Arial" charset="0"/>
                </a:rPr>
                <a:t>Systems for Students with At-Risk Behavior</a:t>
              </a:r>
            </a:p>
          </p:txBody>
        </p:sp>
        <p:sp>
          <p:nvSpPr>
            <p:cNvPr id="16" name="AutoShape 7"/>
            <p:cNvSpPr>
              <a:spLocks/>
            </p:cNvSpPr>
            <p:nvPr/>
          </p:nvSpPr>
          <p:spPr bwMode="auto">
            <a:xfrm rot="20415114">
              <a:off x="7028224" y="1176567"/>
              <a:ext cx="304800" cy="609600"/>
            </a:xfrm>
            <a:prstGeom prst="rightBrace">
              <a:avLst>
                <a:gd name="adj1" fmla="val 1666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7315200" y="1066800"/>
              <a:ext cx="1905000" cy="1015663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sz="1200" dirty="0">
                  <a:latin typeface="Arial" charset="0"/>
                </a:rPr>
                <a:t>Tertiary Prevention:</a:t>
              </a:r>
            </a:p>
            <a:p>
              <a:pPr algn="ctr" eaLnBrk="0" hangingPunct="0"/>
              <a:r>
                <a:rPr lang="en-US" sz="1200" dirty="0">
                  <a:latin typeface="Arial" charset="0"/>
                </a:rPr>
                <a:t>Specialized </a:t>
              </a:r>
            </a:p>
            <a:p>
              <a:pPr algn="ctr" eaLnBrk="0" hangingPunct="0"/>
              <a:r>
                <a:rPr lang="en-US" sz="1200" dirty="0">
                  <a:latin typeface="Arial" charset="0"/>
                </a:rPr>
                <a:t>Individualized</a:t>
              </a:r>
            </a:p>
            <a:p>
              <a:pPr algn="ctr" eaLnBrk="0" hangingPunct="0"/>
              <a:r>
                <a:rPr lang="en-US" sz="1200" dirty="0">
                  <a:latin typeface="Arial" charset="0"/>
                </a:rPr>
                <a:t>Systems for Students with High-Risk Behavior</a:t>
              </a:r>
            </a:p>
          </p:txBody>
        </p:sp>
      </p:grpSp>
      <p:sp>
        <p:nvSpPr>
          <p:cNvPr id="18" name="Trapezoid 17"/>
          <p:cNvSpPr/>
          <p:nvPr/>
        </p:nvSpPr>
        <p:spPr>
          <a:xfrm>
            <a:off x="2971800" y="5943600"/>
            <a:ext cx="4267200" cy="609600"/>
          </a:xfrm>
          <a:prstGeom prst="trapezoid">
            <a:avLst>
              <a:gd name="adj" fmla="val 25000"/>
            </a:avLst>
          </a:prstGeom>
          <a:solidFill>
            <a:srgbClr val="663300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" y="60198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School Infrastructure</a:t>
            </a:r>
            <a:endParaRPr lang="en-US" sz="1200" dirty="0"/>
          </a:p>
        </p:txBody>
      </p:sp>
      <p:sp>
        <p:nvSpPr>
          <p:cNvPr id="23" name="Left Brace 22"/>
          <p:cNvSpPr/>
          <p:nvPr/>
        </p:nvSpPr>
        <p:spPr>
          <a:xfrm>
            <a:off x="2362200" y="5943600"/>
            <a:ext cx="381000" cy="609600"/>
          </a:xfrm>
          <a:prstGeom prst="leftBrace">
            <a:avLst>
              <a:gd name="adj1" fmla="val 1565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4" name="Down Arrow 23"/>
          <p:cNvSpPr/>
          <p:nvPr/>
        </p:nvSpPr>
        <p:spPr>
          <a:xfrm rot="11251888">
            <a:off x="5047085" y="5745446"/>
            <a:ext cx="484632" cy="304800"/>
          </a:xfrm>
          <a:prstGeom prst="downArrow">
            <a:avLst>
              <a:gd name="adj1" fmla="val 50000"/>
              <a:gd name="adj2" fmla="val 548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239000" y="6627168"/>
            <a:ext cx="1905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Adapted for EED from PBIS.org</a:t>
            </a:r>
            <a:endParaRPr lang="en-US" sz="900" dirty="0"/>
          </a:p>
        </p:txBody>
      </p:sp>
      <p:sp>
        <p:nvSpPr>
          <p:cNvPr id="36" name="Right Arrow Callout 35"/>
          <p:cNvSpPr/>
          <p:nvPr/>
        </p:nvSpPr>
        <p:spPr>
          <a:xfrm>
            <a:off x="1371600" y="3733800"/>
            <a:ext cx="2209800" cy="1143000"/>
          </a:xfrm>
          <a:prstGeom prst="rightArrowCallout">
            <a:avLst/>
          </a:prstGeom>
          <a:solidFill>
            <a:srgbClr val="5DE62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Leadership/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Support  Behavioral Expectations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ight Arrow Callout 36"/>
          <p:cNvSpPr/>
          <p:nvPr/>
        </p:nvSpPr>
        <p:spPr>
          <a:xfrm>
            <a:off x="2133600" y="1143000"/>
            <a:ext cx="2209800" cy="9144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Early Identification/ Referral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ight Arrow Callout 37"/>
          <p:cNvSpPr/>
          <p:nvPr/>
        </p:nvSpPr>
        <p:spPr>
          <a:xfrm>
            <a:off x="2590800" y="304800"/>
            <a:ext cx="2286000" cy="685800"/>
          </a:xfrm>
          <a:prstGeom prst="right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Individualized Supports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267200" y="59436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Readiness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3792765374"/>
              </p:ext>
            </p:extLst>
          </p:nvPr>
        </p:nvGraphicFramePr>
        <p:xfrm>
          <a:off x="1524000" y="0"/>
          <a:ext cx="6096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Vertical Scroll 7"/>
          <p:cNvSpPr/>
          <p:nvPr/>
        </p:nvSpPr>
        <p:spPr>
          <a:xfrm>
            <a:off x="990600" y="1828800"/>
            <a:ext cx="1524000" cy="2133600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Types of Supports/ Services by Tier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1337</TotalTime>
  <Words>1822</Words>
  <Application>Microsoft Office PowerPoint</Application>
  <PresentationFormat>On-screen Show (4:3)</PresentationFormat>
  <Paragraphs>334</Paragraphs>
  <Slides>28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SW-PBS District Administration Team Orientation</vt:lpstr>
      <vt:lpstr>Slide 2</vt:lpstr>
      <vt:lpstr>Slide 3</vt:lpstr>
      <vt:lpstr>Slide 4</vt:lpstr>
      <vt:lpstr>Slide 5</vt:lpstr>
      <vt:lpstr>Eight steps to Tier One Implementation </vt:lpstr>
      <vt:lpstr>Slide 7</vt:lpstr>
      <vt:lpstr>Slide 8</vt:lpstr>
      <vt:lpstr>Slide 9</vt:lpstr>
      <vt:lpstr>Leadership teams</vt:lpstr>
      <vt:lpstr>Administration’s Roles and Responsibilities</vt:lpstr>
      <vt:lpstr>SW-PBS Performance Measures</vt:lpstr>
      <vt:lpstr>Slide 13</vt:lpstr>
      <vt:lpstr>Our Goal:  Decision-Making System</vt:lpstr>
      <vt:lpstr>Decision making questions to consider</vt:lpstr>
      <vt:lpstr>Behavior Data Points</vt:lpstr>
      <vt:lpstr>Sample Decision Rules</vt:lpstr>
      <vt:lpstr>Benefits to school systems over time</vt:lpstr>
      <vt:lpstr>Slide 19</vt:lpstr>
      <vt:lpstr>How do we bring it together?</vt:lpstr>
      <vt:lpstr>Tools to help….. pbisassessment.org</vt:lpstr>
      <vt:lpstr>The School-wide Assessment Survey (SAS) </vt:lpstr>
      <vt:lpstr>The School-wide Evaluation Tool (SET) </vt:lpstr>
      <vt:lpstr>Team Implementation Checklist (TIC) </vt:lpstr>
      <vt:lpstr>School Safety Survey (SSS) </vt:lpstr>
      <vt:lpstr>Slide 26</vt:lpstr>
      <vt:lpstr>Summary</vt:lpstr>
      <vt:lpstr>Is anyone better off??</vt:lpstr>
    </vt:vector>
  </TitlesOfParts>
  <Company>DEC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Sjfishel</dc:creator>
  <cp:lastModifiedBy>Sjfishel</cp:lastModifiedBy>
  <cp:revision>110</cp:revision>
  <dcterms:created xsi:type="dcterms:W3CDTF">2012-03-08T00:05:20Z</dcterms:created>
  <dcterms:modified xsi:type="dcterms:W3CDTF">2012-11-28T23:02:54Z</dcterms:modified>
</cp:coreProperties>
</file>