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Lst>
  <p:notesMasterIdLst>
    <p:notesMasterId r:id="rId58"/>
  </p:notesMasterIdLst>
  <p:sldIdLst>
    <p:sldId id="311" r:id="rId3"/>
    <p:sldId id="527" r:id="rId4"/>
    <p:sldId id="494" r:id="rId5"/>
    <p:sldId id="530" r:id="rId6"/>
    <p:sldId id="570" r:id="rId7"/>
    <p:sldId id="539" r:id="rId8"/>
    <p:sldId id="405" r:id="rId9"/>
    <p:sldId id="531" r:id="rId10"/>
    <p:sldId id="532" r:id="rId11"/>
    <p:sldId id="533" r:id="rId12"/>
    <p:sldId id="534" r:id="rId13"/>
    <p:sldId id="535" r:id="rId14"/>
    <p:sldId id="536" r:id="rId15"/>
    <p:sldId id="529" r:id="rId16"/>
    <p:sldId id="384" r:id="rId17"/>
    <p:sldId id="540" r:id="rId18"/>
    <p:sldId id="424" r:id="rId19"/>
    <p:sldId id="378" r:id="rId20"/>
    <p:sldId id="542" r:id="rId21"/>
    <p:sldId id="543" r:id="rId22"/>
    <p:sldId id="577" r:id="rId23"/>
    <p:sldId id="385" r:id="rId24"/>
    <p:sldId id="410" r:id="rId25"/>
    <p:sldId id="551" r:id="rId26"/>
    <p:sldId id="552" r:id="rId27"/>
    <p:sldId id="572" r:id="rId28"/>
    <p:sldId id="379" r:id="rId29"/>
    <p:sldId id="567" r:id="rId30"/>
    <p:sldId id="588" r:id="rId31"/>
    <p:sldId id="582" r:id="rId32"/>
    <p:sldId id="583" r:id="rId33"/>
    <p:sldId id="584" r:id="rId34"/>
    <p:sldId id="585" r:id="rId35"/>
    <p:sldId id="568" r:id="rId36"/>
    <p:sldId id="580" r:id="rId37"/>
    <p:sldId id="586" r:id="rId38"/>
    <p:sldId id="587" r:id="rId39"/>
    <p:sldId id="569" r:id="rId40"/>
    <p:sldId id="519" r:id="rId41"/>
    <p:sldId id="566" r:id="rId42"/>
    <p:sldId id="559" r:id="rId43"/>
    <p:sldId id="556" r:id="rId44"/>
    <p:sldId id="558" r:id="rId45"/>
    <p:sldId id="578" r:id="rId46"/>
    <p:sldId id="413" r:id="rId47"/>
    <p:sldId id="526" r:id="rId48"/>
    <p:sldId id="561" r:id="rId49"/>
    <p:sldId id="562" r:id="rId50"/>
    <p:sldId id="563" r:id="rId51"/>
    <p:sldId id="564" r:id="rId52"/>
    <p:sldId id="565" r:id="rId53"/>
    <p:sldId id="397" r:id="rId54"/>
    <p:sldId id="560" r:id="rId55"/>
    <p:sldId id="421" r:id="rId56"/>
    <p:sldId id="57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73" autoAdjust="0"/>
  </p:normalViewPr>
  <p:slideViewPr>
    <p:cSldViewPr>
      <p:cViewPr>
        <p:scale>
          <a:sx n="75" d="100"/>
          <a:sy n="75" d="100"/>
        </p:scale>
        <p:origin x="-78" y="714"/>
      </p:cViewPr>
      <p:guideLst>
        <p:guide orient="horz" pos="2160"/>
        <p:guide pos="2880"/>
      </p:guideLst>
    </p:cSldViewPr>
  </p:slideViewPr>
  <p:notesTextViewPr>
    <p:cViewPr>
      <p:scale>
        <a:sx n="100" d="100"/>
        <a:sy n="100" d="100"/>
      </p:scale>
      <p:origin x="0" y="0"/>
    </p:cViewPr>
  </p:notesTextViewPr>
  <p:sorterViewPr>
    <p:cViewPr>
      <p:scale>
        <a:sx n="95" d="100"/>
        <a:sy n="95" d="100"/>
      </p:scale>
      <p:origin x="0" y="671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F94534-1BE5-E742-B1F6-B2CBBD6ADBFB}" type="doc">
      <dgm:prSet loTypeId="urn:microsoft.com/office/officeart/2005/8/layout/orgChart1" loCatId="" qsTypeId="urn:microsoft.com/office/officeart/2005/8/quickstyle/3D3" qsCatId="3D" csTypeId="urn:microsoft.com/office/officeart/2005/8/colors/accent3_4" csCatId="accent3" phldr="1"/>
      <dgm:spPr/>
      <dgm:t>
        <a:bodyPr/>
        <a:lstStyle/>
        <a:p>
          <a:endParaRPr lang="en-US"/>
        </a:p>
      </dgm:t>
    </dgm:pt>
    <dgm:pt modelId="{15B99428-D51F-3B4F-BB35-95513E010E66}">
      <dgm:prSet phldrT="[Text]"/>
      <dgm:spPr/>
      <dgm:t>
        <a:bodyPr/>
        <a:lstStyle/>
        <a:p>
          <a:r>
            <a:rPr lang="en-US"/>
            <a:t>Choose</a:t>
          </a:r>
        </a:p>
        <a:p>
          <a:r>
            <a:rPr lang="en-US"/>
            <a:t>Data Based</a:t>
          </a:r>
        </a:p>
        <a:p>
          <a:r>
            <a:rPr lang="en-US"/>
            <a:t>Format. </a:t>
          </a:r>
        </a:p>
      </dgm:t>
    </dgm:pt>
    <dgm:pt modelId="{B0213C72-2750-5640-8CF1-F0550EAEBD60}" type="parTrans" cxnId="{BAE678FF-F069-604D-8DCE-4C9E24D41759}">
      <dgm:prSet/>
      <dgm:spPr/>
      <dgm:t>
        <a:bodyPr/>
        <a:lstStyle/>
        <a:p>
          <a:endParaRPr lang="en-US"/>
        </a:p>
      </dgm:t>
    </dgm:pt>
    <dgm:pt modelId="{B44491CA-CE58-E94A-BD8B-E05C757A316C}" type="sibTrans" cxnId="{BAE678FF-F069-604D-8DCE-4C9E24D41759}">
      <dgm:prSet/>
      <dgm:spPr/>
      <dgm:t>
        <a:bodyPr/>
        <a:lstStyle/>
        <a:p>
          <a:endParaRPr lang="en-US"/>
        </a:p>
      </dgm:t>
    </dgm:pt>
    <dgm:pt modelId="{1098197F-EFF1-574A-A2E6-486B25BC19FF}" type="asst">
      <dgm:prSet phldrT="[Text]"/>
      <dgm:spPr/>
      <dgm:t>
        <a:bodyPr/>
        <a:lstStyle/>
        <a:p>
          <a:r>
            <a:rPr lang="en-US" dirty="0"/>
            <a:t>Review Student Handbook for Major/Minor Behaviors</a:t>
          </a:r>
        </a:p>
      </dgm:t>
    </dgm:pt>
    <dgm:pt modelId="{962E02AF-03E5-864C-A518-2FF4B66718B2}" type="parTrans" cxnId="{D768E1F2-DC5C-DB41-A451-FBBB8FBF4B59}">
      <dgm:prSet/>
      <dgm:spPr/>
      <dgm:t>
        <a:bodyPr/>
        <a:lstStyle/>
        <a:p>
          <a:endParaRPr lang="en-US"/>
        </a:p>
      </dgm:t>
    </dgm:pt>
    <dgm:pt modelId="{D9A4B9A0-863A-644D-9DB7-1213AC425212}" type="sibTrans" cxnId="{D768E1F2-DC5C-DB41-A451-FBBB8FBF4B59}">
      <dgm:prSet/>
      <dgm:spPr/>
      <dgm:t>
        <a:bodyPr/>
        <a:lstStyle/>
        <a:p>
          <a:endParaRPr lang="en-US"/>
        </a:p>
      </dgm:t>
    </dgm:pt>
    <dgm:pt modelId="{E920CD90-20CE-F049-83FF-C5C71FDCB697}">
      <dgm:prSet phldrT="[Text]"/>
      <dgm:spPr/>
      <dgm:t>
        <a:bodyPr/>
        <a:lstStyle/>
        <a:p>
          <a:r>
            <a:rPr lang="en-US"/>
            <a:t>Define Behaviors</a:t>
          </a:r>
        </a:p>
      </dgm:t>
    </dgm:pt>
    <dgm:pt modelId="{546661BB-2763-C247-94B2-D5DF0E7B52BA}" type="parTrans" cxnId="{4428D47C-ACC0-CD48-8442-663566DE43F1}">
      <dgm:prSet/>
      <dgm:spPr/>
      <dgm:t>
        <a:bodyPr/>
        <a:lstStyle/>
        <a:p>
          <a:endParaRPr lang="en-US"/>
        </a:p>
      </dgm:t>
    </dgm:pt>
    <dgm:pt modelId="{BC9C324C-8E12-824C-AE5F-BC12FCC07410}" type="sibTrans" cxnId="{4428D47C-ACC0-CD48-8442-663566DE43F1}">
      <dgm:prSet/>
      <dgm:spPr/>
      <dgm:t>
        <a:bodyPr/>
        <a:lstStyle/>
        <a:p>
          <a:endParaRPr lang="en-US"/>
        </a:p>
      </dgm:t>
    </dgm:pt>
    <dgm:pt modelId="{898906AA-C1CF-634D-868A-53F1DEB3DEE9}">
      <dgm:prSet phldrT="[Text]"/>
      <dgm:spPr/>
      <dgm:t>
        <a:bodyPr/>
        <a:lstStyle/>
        <a:p>
          <a:r>
            <a:rPr lang="en-US"/>
            <a:t>Create Spreadsheet with required Data Points or prepare License Agreement.</a:t>
          </a:r>
        </a:p>
      </dgm:t>
    </dgm:pt>
    <dgm:pt modelId="{EC4AAF7E-E7EB-8348-BF95-23062CB48F72}" type="parTrans" cxnId="{74FAD338-DC21-6748-B932-EB8A127D909E}">
      <dgm:prSet/>
      <dgm:spPr/>
      <dgm:t>
        <a:bodyPr/>
        <a:lstStyle/>
        <a:p>
          <a:endParaRPr lang="en-US"/>
        </a:p>
      </dgm:t>
    </dgm:pt>
    <dgm:pt modelId="{1F4EB717-C862-6541-89BB-FA3326D7E2DF}" type="sibTrans" cxnId="{74FAD338-DC21-6748-B932-EB8A127D909E}">
      <dgm:prSet/>
      <dgm:spPr/>
      <dgm:t>
        <a:bodyPr/>
        <a:lstStyle/>
        <a:p>
          <a:endParaRPr lang="en-US"/>
        </a:p>
      </dgm:t>
    </dgm:pt>
    <dgm:pt modelId="{77CD1B7A-DB71-C645-A7BC-E2AA2A8F4EF9}">
      <dgm:prSet phldrT="[Text]"/>
      <dgm:spPr/>
      <dgm:t>
        <a:bodyPr/>
        <a:lstStyle/>
        <a:p>
          <a:r>
            <a:rPr lang="en-US"/>
            <a:t>Train Staff </a:t>
          </a:r>
        </a:p>
        <a:p>
          <a:r>
            <a:rPr lang="en-US"/>
            <a:t>in Data Entry.</a:t>
          </a:r>
        </a:p>
      </dgm:t>
    </dgm:pt>
    <dgm:pt modelId="{01CE5E88-1D3E-5148-9414-5F7D5FB32757}" type="parTrans" cxnId="{9F028DE0-D442-C24E-B484-A2E50F47750B}">
      <dgm:prSet/>
      <dgm:spPr/>
      <dgm:t>
        <a:bodyPr/>
        <a:lstStyle/>
        <a:p>
          <a:endParaRPr lang="en-US"/>
        </a:p>
      </dgm:t>
    </dgm:pt>
    <dgm:pt modelId="{0A613D2E-0559-C94A-AEC9-5EC587E43170}" type="sibTrans" cxnId="{9F028DE0-D442-C24E-B484-A2E50F47750B}">
      <dgm:prSet/>
      <dgm:spPr/>
      <dgm:t>
        <a:bodyPr/>
        <a:lstStyle/>
        <a:p>
          <a:endParaRPr lang="en-US"/>
        </a:p>
      </dgm:t>
    </dgm:pt>
    <dgm:pt modelId="{87B4F4DF-5989-3A40-A082-25638B69DB1A}" type="asst">
      <dgm:prSet phldrT="[Text]"/>
      <dgm:spPr/>
      <dgm:t>
        <a:bodyPr/>
        <a:lstStyle/>
        <a:p>
          <a:r>
            <a:rPr lang="en-US"/>
            <a:t>Review ODR for Data Points.</a:t>
          </a:r>
        </a:p>
      </dgm:t>
    </dgm:pt>
    <dgm:pt modelId="{58A31621-4800-E04A-A74D-8215A2ADEA16}" type="parTrans" cxnId="{71517095-FD48-A746-82B9-1702FC47D316}">
      <dgm:prSet/>
      <dgm:spPr/>
      <dgm:t>
        <a:bodyPr/>
        <a:lstStyle/>
        <a:p>
          <a:endParaRPr lang="en-US"/>
        </a:p>
      </dgm:t>
    </dgm:pt>
    <dgm:pt modelId="{82235C21-BB55-E14F-92F2-7B1D982CF476}" type="sibTrans" cxnId="{71517095-FD48-A746-82B9-1702FC47D316}">
      <dgm:prSet/>
      <dgm:spPr/>
      <dgm:t>
        <a:bodyPr/>
        <a:lstStyle/>
        <a:p>
          <a:endParaRPr lang="en-US"/>
        </a:p>
      </dgm:t>
    </dgm:pt>
    <dgm:pt modelId="{788E5301-9641-8E4F-B01E-5BB420B479FF}" type="pres">
      <dgm:prSet presAssocID="{DDF94534-1BE5-E742-B1F6-B2CBBD6ADBFB}" presName="hierChild1" presStyleCnt="0">
        <dgm:presLayoutVars>
          <dgm:orgChart val="1"/>
          <dgm:chPref val="1"/>
          <dgm:dir/>
          <dgm:animOne val="branch"/>
          <dgm:animLvl val="lvl"/>
          <dgm:resizeHandles/>
        </dgm:presLayoutVars>
      </dgm:prSet>
      <dgm:spPr/>
      <dgm:t>
        <a:bodyPr/>
        <a:lstStyle/>
        <a:p>
          <a:endParaRPr lang="en-US"/>
        </a:p>
      </dgm:t>
    </dgm:pt>
    <dgm:pt modelId="{3BEF16EF-8FA8-5345-BE6B-81515E431527}" type="pres">
      <dgm:prSet presAssocID="{15B99428-D51F-3B4F-BB35-95513E010E66}" presName="hierRoot1" presStyleCnt="0">
        <dgm:presLayoutVars>
          <dgm:hierBranch val="init"/>
        </dgm:presLayoutVars>
      </dgm:prSet>
      <dgm:spPr/>
    </dgm:pt>
    <dgm:pt modelId="{5B4C58C6-36B8-FE48-BC24-2FB226D7D74E}" type="pres">
      <dgm:prSet presAssocID="{15B99428-D51F-3B4F-BB35-95513E010E66}" presName="rootComposite1" presStyleCnt="0"/>
      <dgm:spPr/>
    </dgm:pt>
    <dgm:pt modelId="{9B7F09D5-9C05-E54A-B57E-815E3EDB13A2}" type="pres">
      <dgm:prSet presAssocID="{15B99428-D51F-3B4F-BB35-95513E010E66}" presName="rootText1" presStyleLbl="node0" presStyleIdx="0" presStyleCnt="1">
        <dgm:presLayoutVars>
          <dgm:chPref val="3"/>
        </dgm:presLayoutVars>
      </dgm:prSet>
      <dgm:spPr/>
      <dgm:t>
        <a:bodyPr/>
        <a:lstStyle/>
        <a:p>
          <a:endParaRPr lang="en-US"/>
        </a:p>
      </dgm:t>
    </dgm:pt>
    <dgm:pt modelId="{CE3525AA-0FC8-C247-A6A9-D51A6AE48F2E}" type="pres">
      <dgm:prSet presAssocID="{15B99428-D51F-3B4F-BB35-95513E010E66}" presName="rootConnector1" presStyleLbl="node1" presStyleIdx="0" presStyleCnt="0"/>
      <dgm:spPr/>
      <dgm:t>
        <a:bodyPr/>
        <a:lstStyle/>
        <a:p>
          <a:endParaRPr lang="en-US"/>
        </a:p>
      </dgm:t>
    </dgm:pt>
    <dgm:pt modelId="{F29C017E-AD80-2A4E-8DBE-CF60EE88CDFF}" type="pres">
      <dgm:prSet presAssocID="{15B99428-D51F-3B4F-BB35-95513E010E66}" presName="hierChild2" presStyleCnt="0"/>
      <dgm:spPr/>
    </dgm:pt>
    <dgm:pt modelId="{FC9949FF-2E9F-884A-8EAF-5DA3CF1D2F20}" type="pres">
      <dgm:prSet presAssocID="{546661BB-2763-C247-94B2-D5DF0E7B52BA}" presName="Name37" presStyleLbl="parChTrans1D2" presStyleIdx="0" presStyleCnt="5"/>
      <dgm:spPr/>
      <dgm:t>
        <a:bodyPr/>
        <a:lstStyle/>
        <a:p>
          <a:endParaRPr lang="en-US"/>
        </a:p>
      </dgm:t>
    </dgm:pt>
    <dgm:pt modelId="{C0B810CB-0CDB-8944-A4C5-CA2D48441D97}" type="pres">
      <dgm:prSet presAssocID="{E920CD90-20CE-F049-83FF-C5C71FDCB697}" presName="hierRoot2" presStyleCnt="0">
        <dgm:presLayoutVars>
          <dgm:hierBranch val="init"/>
        </dgm:presLayoutVars>
      </dgm:prSet>
      <dgm:spPr/>
    </dgm:pt>
    <dgm:pt modelId="{77DB9336-6D80-FD42-AF5F-0F1BE03E3F32}" type="pres">
      <dgm:prSet presAssocID="{E920CD90-20CE-F049-83FF-C5C71FDCB697}" presName="rootComposite" presStyleCnt="0"/>
      <dgm:spPr/>
    </dgm:pt>
    <dgm:pt modelId="{6538C0E3-7848-6548-94EC-92CC5E19067D}" type="pres">
      <dgm:prSet presAssocID="{E920CD90-20CE-F049-83FF-C5C71FDCB697}" presName="rootText" presStyleLbl="node2" presStyleIdx="0" presStyleCnt="3">
        <dgm:presLayoutVars>
          <dgm:chPref val="3"/>
        </dgm:presLayoutVars>
      </dgm:prSet>
      <dgm:spPr/>
      <dgm:t>
        <a:bodyPr/>
        <a:lstStyle/>
        <a:p>
          <a:endParaRPr lang="en-US"/>
        </a:p>
      </dgm:t>
    </dgm:pt>
    <dgm:pt modelId="{21CE528A-0228-4F44-B57D-B07E88E803B5}" type="pres">
      <dgm:prSet presAssocID="{E920CD90-20CE-F049-83FF-C5C71FDCB697}" presName="rootConnector" presStyleLbl="node2" presStyleIdx="0" presStyleCnt="3"/>
      <dgm:spPr/>
      <dgm:t>
        <a:bodyPr/>
        <a:lstStyle/>
        <a:p>
          <a:endParaRPr lang="en-US"/>
        </a:p>
      </dgm:t>
    </dgm:pt>
    <dgm:pt modelId="{23B8D6B9-0C82-474C-8FF5-FA3A64EDDD2E}" type="pres">
      <dgm:prSet presAssocID="{E920CD90-20CE-F049-83FF-C5C71FDCB697}" presName="hierChild4" presStyleCnt="0"/>
      <dgm:spPr/>
    </dgm:pt>
    <dgm:pt modelId="{4BC4B7CC-2C24-B944-90B3-21069AB6E4C6}" type="pres">
      <dgm:prSet presAssocID="{E920CD90-20CE-F049-83FF-C5C71FDCB697}" presName="hierChild5" presStyleCnt="0"/>
      <dgm:spPr/>
    </dgm:pt>
    <dgm:pt modelId="{714783B0-4BC0-3A48-930A-21E93A381603}" type="pres">
      <dgm:prSet presAssocID="{EC4AAF7E-E7EB-8348-BF95-23062CB48F72}" presName="Name37" presStyleLbl="parChTrans1D2" presStyleIdx="1" presStyleCnt="5"/>
      <dgm:spPr/>
      <dgm:t>
        <a:bodyPr/>
        <a:lstStyle/>
        <a:p>
          <a:endParaRPr lang="en-US"/>
        </a:p>
      </dgm:t>
    </dgm:pt>
    <dgm:pt modelId="{AE7145AE-A7EE-BE48-A86A-CF9856F524F7}" type="pres">
      <dgm:prSet presAssocID="{898906AA-C1CF-634D-868A-53F1DEB3DEE9}" presName="hierRoot2" presStyleCnt="0">
        <dgm:presLayoutVars>
          <dgm:hierBranch val="init"/>
        </dgm:presLayoutVars>
      </dgm:prSet>
      <dgm:spPr/>
    </dgm:pt>
    <dgm:pt modelId="{706BE85C-8CDF-9F46-AC3F-69211FD0C3AE}" type="pres">
      <dgm:prSet presAssocID="{898906AA-C1CF-634D-868A-53F1DEB3DEE9}" presName="rootComposite" presStyleCnt="0"/>
      <dgm:spPr/>
    </dgm:pt>
    <dgm:pt modelId="{5C4CF26B-C723-8442-8753-D9F0007A8B59}" type="pres">
      <dgm:prSet presAssocID="{898906AA-C1CF-634D-868A-53F1DEB3DEE9}" presName="rootText" presStyleLbl="node2" presStyleIdx="1" presStyleCnt="3">
        <dgm:presLayoutVars>
          <dgm:chPref val="3"/>
        </dgm:presLayoutVars>
      </dgm:prSet>
      <dgm:spPr/>
      <dgm:t>
        <a:bodyPr/>
        <a:lstStyle/>
        <a:p>
          <a:endParaRPr lang="en-US"/>
        </a:p>
      </dgm:t>
    </dgm:pt>
    <dgm:pt modelId="{AF5DE4AB-69F5-564B-9635-328B90527F26}" type="pres">
      <dgm:prSet presAssocID="{898906AA-C1CF-634D-868A-53F1DEB3DEE9}" presName="rootConnector" presStyleLbl="node2" presStyleIdx="1" presStyleCnt="3"/>
      <dgm:spPr/>
      <dgm:t>
        <a:bodyPr/>
        <a:lstStyle/>
        <a:p>
          <a:endParaRPr lang="en-US"/>
        </a:p>
      </dgm:t>
    </dgm:pt>
    <dgm:pt modelId="{B580D6E5-5E6E-154B-97C9-04B34D940713}" type="pres">
      <dgm:prSet presAssocID="{898906AA-C1CF-634D-868A-53F1DEB3DEE9}" presName="hierChild4" presStyleCnt="0"/>
      <dgm:spPr/>
    </dgm:pt>
    <dgm:pt modelId="{8304389E-C6AC-7D4F-A1E9-1097D8444F93}" type="pres">
      <dgm:prSet presAssocID="{898906AA-C1CF-634D-868A-53F1DEB3DEE9}" presName="hierChild5" presStyleCnt="0"/>
      <dgm:spPr/>
    </dgm:pt>
    <dgm:pt modelId="{EE388CFA-5A72-F048-A637-397D87FE91EA}" type="pres">
      <dgm:prSet presAssocID="{01CE5E88-1D3E-5148-9414-5F7D5FB32757}" presName="Name37" presStyleLbl="parChTrans1D2" presStyleIdx="2" presStyleCnt="5"/>
      <dgm:spPr/>
      <dgm:t>
        <a:bodyPr/>
        <a:lstStyle/>
        <a:p>
          <a:endParaRPr lang="en-US"/>
        </a:p>
      </dgm:t>
    </dgm:pt>
    <dgm:pt modelId="{39211608-B649-F141-AE7C-70253379578E}" type="pres">
      <dgm:prSet presAssocID="{77CD1B7A-DB71-C645-A7BC-E2AA2A8F4EF9}" presName="hierRoot2" presStyleCnt="0">
        <dgm:presLayoutVars>
          <dgm:hierBranch val="init"/>
        </dgm:presLayoutVars>
      </dgm:prSet>
      <dgm:spPr/>
    </dgm:pt>
    <dgm:pt modelId="{52E0D4AB-C1D3-154F-88FE-A26798C95DAA}" type="pres">
      <dgm:prSet presAssocID="{77CD1B7A-DB71-C645-A7BC-E2AA2A8F4EF9}" presName="rootComposite" presStyleCnt="0"/>
      <dgm:spPr/>
    </dgm:pt>
    <dgm:pt modelId="{71D7E454-7AF3-D649-B74C-F25095D34883}" type="pres">
      <dgm:prSet presAssocID="{77CD1B7A-DB71-C645-A7BC-E2AA2A8F4EF9}" presName="rootText" presStyleLbl="node2" presStyleIdx="2" presStyleCnt="3">
        <dgm:presLayoutVars>
          <dgm:chPref val="3"/>
        </dgm:presLayoutVars>
      </dgm:prSet>
      <dgm:spPr/>
      <dgm:t>
        <a:bodyPr/>
        <a:lstStyle/>
        <a:p>
          <a:endParaRPr lang="en-US"/>
        </a:p>
      </dgm:t>
    </dgm:pt>
    <dgm:pt modelId="{6FADC0FC-F2AC-8A44-B176-E92DA24DAB8D}" type="pres">
      <dgm:prSet presAssocID="{77CD1B7A-DB71-C645-A7BC-E2AA2A8F4EF9}" presName="rootConnector" presStyleLbl="node2" presStyleIdx="2" presStyleCnt="3"/>
      <dgm:spPr/>
      <dgm:t>
        <a:bodyPr/>
        <a:lstStyle/>
        <a:p>
          <a:endParaRPr lang="en-US"/>
        </a:p>
      </dgm:t>
    </dgm:pt>
    <dgm:pt modelId="{7EFC20BF-E1D5-1E4A-90B4-38798BEBF3AA}" type="pres">
      <dgm:prSet presAssocID="{77CD1B7A-DB71-C645-A7BC-E2AA2A8F4EF9}" presName="hierChild4" presStyleCnt="0"/>
      <dgm:spPr/>
    </dgm:pt>
    <dgm:pt modelId="{E66F2434-6C02-E747-823E-7B4585CA3AFB}" type="pres">
      <dgm:prSet presAssocID="{77CD1B7A-DB71-C645-A7BC-E2AA2A8F4EF9}" presName="hierChild5" presStyleCnt="0"/>
      <dgm:spPr/>
    </dgm:pt>
    <dgm:pt modelId="{C9C0E088-AAE9-7942-9378-1B844D619399}" type="pres">
      <dgm:prSet presAssocID="{15B99428-D51F-3B4F-BB35-95513E010E66}" presName="hierChild3" presStyleCnt="0"/>
      <dgm:spPr/>
    </dgm:pt>
    <dgm:pt modelId="{C7742978-93BB-9049-96FD-BD7EB6BEA69A}" type="pres">
      <dgm:prSet presAssocID="{962E02AF-03E5-864C-A518-2FF4B66718B2}" presName="Name111" presStyleLbl="parChTrans1D2" presStyleIdx="3" presStyleCnt="5"/>
      <dgm:spPr/>
      <dgm:t>
        <a:bodyPr/>
        <a:lstStyle/>
        <a:p>
          <a:endParaRPr lang="en-US"/>
        </a:p>
      </dgm:t>
    </dgm:pt>
    <dgm:pt modelId="{E256D43E-D605-444C-AA6D-18F0713C4E2F}" type="pres">
      <dgm:prSet presAssocID="{1098197F-EFF1-574A-A2E6-486B25BC19FF}" presName="hierRoot3" presStyleCnt="0">
        <dgm:presLayoutVars>
          <dgm:hierBranch val="init"/>
        </dgm:presLayoutVars>
      </dgm:prSet>
      <dgm:spPr/>
    </dgm:pt>
    <dgm:pt modelId="{B4452411-06D9-6642-8D75-C8D58E7BDD15}" type="pres">
      <dgm:prSet presAssocID="{1098197F-EFF1-574A-A2E6-486B25BC19FF}" presName="rootComposite3" presStyleCnt="0"/>
      <dgm:spPr/>
    </dgm:pt>
    <dgm:pt modelId="{FA896C44-7927-EB48-AEB5-8F679F207366}" type="pres">
      <dgm:prSet presAssocID="{1098197F-EFF1-574A-A2E6-486B25BC19FF}" presName="rootText3" presStyleLbl="asst1" presStyleIdx="0" presStyleCnt="2" custLinFactX="24150" custLinFactNeighborX="100000" custLinFactNeighborY="-2534">
        <dgm:presLayoutVars>
          <dgm:chPref val="3"/>
        </dgm:presLayoutVars>
      </dgm:prSet>
      <dgm:spPr/>
      <dgm:t>
        <a:bodyPr/>
        <a:lstStyle/>
        <a:p>
          <a:endParaRPr lang="en-US"/>
        </a:p>
      </dgm:t>
    </dgm:pt>
    <dgm:pt modelId="{E45A1108-0B78-AE4F-8189-9FC662094D5D}" type="pres">
      <dgm:prSet presAssocID="{1098197F-EFF1-574A-A2E6-486B25BC19FF}" presName="rootConnector3" presStyleLbl="asst1" presStyleIdx="0" presStyleCnt="2"/>
      <dgm:spPr/>
      <dgm:t>
        <a:bodyPr/>
        <a:lstStyle/>
        <a:p>
          <a:endParaRPr lang="en-US"/>
        </a:p>
      </dgm:t>
    </dgm:pt>
    <dgm:pt modelId="{13BD337D-D604-E84C-BB77-9FFC8B6A684E}" type="pres">
      <dgm:prSet presAssocID="{1098197F-EFF1-574A-A2E6-486B25BC19FF}" presName="hierChild6" presStyleCnt="0"/>
      <dgm:spPr/>
    </dgm:pt>
    <dgm:pt modelId="{A1B2863B-B70D-C145-BDBB-FF6B96454FFE}" type="pres">
      <dgm:prSet presAssocID="{1098197F-EFF1-574A-A2E6-486B25BC19FF}" presName="hierChild7" presStyleCnt="0"/>
      <dgm:spPr/>
    </dgm:pt>
    <dgm:pt modelId="{C20258FD-C8C1-8F48-827F-DAEF33940C73}" type="pres">
      <dgm:prSet presAssocID="{58A31621-4800-E04A-A74D-8215A2ADEA16}" presName="Name111" presStyleLbl="parChTrans1D2" presStyleIdx="4" presStyleCnt="5"/>
      <dgm:spPr/>
      <dgm:t>
        <a:bodyPr/>
        <a:lstStyle/>
        <a:p>
          <a:endParaRPr lang="en-US"/>
        </a:p>
      </dgm:t>
    </dgm:pt>
    <dgm:pt modelId="{6DDEEDF0-5214-1845-B891-BE50D045DFE3}" type="pres">
      <dgm:prSet presAssocID="{87B4F4DF-5989-3A40-A082-25638B69DB1A}" presName="hierRoot3" presStyleCnt="0">
        <dgm:presLayoutVars>
          <dgm:hierBranch val="init"/>
        </dgm:presLayoutVars>
      </dgm:prSet>
      <dgm:spPr/>
    </dgm:pt>
    <dgm:pt modelId="{802E7392-A389-254B-827C-BE62CDAED594}" type="pres">
      <dgm:prSet presAssocID="{87B4F4DF-5989-3A40-A082-25638B69DB1A}" presName="rootComposite3" presStyleCnt="0"/>
      <dgm:spPr/>
    </dgm:pt>
    <dgm:pt modelId="{00174E81-CD88-4747-B4BE-6FFBFB8C9D49}" type="pres">
      <dgm:prSet presAssocID="{87B4F4DF-5989-3A40-A082-25638B69DB1A}" presName="rootText3" presStyleLbl="asst1" presStyleIdx="1" presStyleCnt="2" custLinFactX="-22535" custLinFactNeighborX="-100000" custLinFactNeighborY="-1267">
        <dgm:presLayoutVars>
          <dgm:chPref val="3"/>
        </dgm:presLayoutVars>
      </dgm:prSet>
      <dgm:spPr/>
      <dgm:t>
        <a:bodyPr/>
        <a:lstStyle/>
        <a:p>
          <a:endParaRPr lang="en-US"/>
        </a:p>
      </dgm:t>
    </dgm:pt>
    <dgm:pt modelId="{469C143D-2666-844E-84A7-E073D8B5145F}" type="pres">
      <dgm:prSet presAssocID="{87B4F4DF-5989-3A40-A082-25638B69DB1A}" presName="rootConnector3" presStyleLbl="asst1" presStyleIdx="1" presStyleCnt="2"/>
      <dgm:spPr/>
      <dgm:t>
        <a:bodyPr/>
        <a:lstStyle/>
        <a:p>
          <a:endParaRPr lang="en-US"/>
        </a:p>
      </dgm:t>
    </dgm:pt>
    <dgm:pt modelId="{6C688FE7-CCA0-884C-8616-A0BDDF56A164}" type="pres">
      <dgm:prSet presAssocID="{87B4F4DF-5989-3A40-A082-25638B69DB1A}" presName="hierChild6" presStyleCnt="0"/>
      <dgm:spPr/>
    </dgm:pt>
    <dgm:pt modelId="{6FBB119F-05A6-7740-BD7D-611B82589AAC}" type="pres">
      <dgm:prSet presAssocID="{87B4F4DF-5989-3A40-A082-25638B69DB1A}" presName="hierChild7" presStyleCnt="0"/>
      <dgm:spPr/>
    </dgm:pt>
  </dgm:ptLst>
  <dgm:cxnLst>
    <dgm:cxn modelId="{D768E1F2-DC5C-DB41-A451-FBBB8FBF4B59}" srcId="{15B99428-D51F-3B4F-BB35-95513E010E66}" destId="{1098197F-EFF1-574A-A2E6-486B25BC19FF}" srcOrd="0" destOrd="0" parTransId="{962E02AF-03E5-864C-A518-2FF4B66718B2}" sibTransId="{D9A4B9A0-863A-644D-9DB7-1213AC425212}"/>
    <dgm:cxn modelId="{D78538DF-50F3-46AC-A9FB-1B6282FA746A}" type="presOf" srcId="{58A31621-4800-E04A-A74D-8215A2ADEA16}" destId="{C20258FD-C8C1-8F48-827F-DAEF33940C73}" srcOrd="0" destOrd="0" presId="urn:microsoft.com/office/officeart/2005/8/layout/orgChart1"/>
    <dgm:cxn modelId="{0101D598-0053-4605-AE91-F3873A38C9A4}" type="presOf" srcId="{962E02AF-03E5-864C-A518-2FF4B66718B2}" destId="{C7742978-93BB-9049-96FD-BD7EB6BEA69A}" srcOrd="0" destOrd="0" presId="urn:microsoft.com/office/officeart/2005/8/layout/orgChart1"/>
    <dgm:cxn modelId="{74FAD338-DC21-6748-B932-EB8A127D909E}" srcId="{15B99428-D51F-3B4F-BB35-95513E010E66}" destId="{898906AA-C1CF-634D-868A-53F1DEB3DEE9}" srcOrd="3" destOrd="0" parTransId="{EC4AAF7E-E7EB-8348-BF95-23062CB48F72}" sibTransId="{1F4EB717-C862-6541-89BB-FA3326D7E2DF}"/>
    <dgm:cxn modelId="{0FF08D53-B75D-441E-8360-574E31C52769}" type="presOf" srcId="{546661BB-2763-C247-94B2-D5DF0E7B52BA}" destId="{FC9949FF-2E9F-884A-8EAF-5DA3CF1D2F20}" srcOrd="0" destOrd="0" presId="urn:microsoft.com/office/officeart/2005/8/layout/orgChart1"/>
    <dgm:cxn modelId="{BC26037E-7289-45AF-BC0D-766C998EFF05}" type="presOf" srcId="{1098197F-EFF1-574A-A2E6-486B25BC19FF}" destId="{FA896C44-7927-EB48-AEB5-8F679F207366}" srcOrd="0" destOrd="0" presId="urn:microsoft.com/office/officeart/2005/8/layout/orgChart1"/>
    <dgm:cxn modelId="{23F41635-22B2-49B9-A43A-AB8AE63CC857}" type="presOf" srcId="{EC4AAF7E-E7EB-8348-BF95-23062CB48F72}" destId="{714783B0-4BC0-3A48-930A-21E93A381603}" srcOrd="0" destOrd="0" presId="urn:microsoft.com/office/officeart/2005/8/layout/orgChart1"/>
    <dgm:cxn modelId="{E993DC3A-1DC6-4F0B-A83F-0232BBC00DC0}" type="presOf" srcId="{1098197F-EFF1-574A-A2E6-486B25BC19FF}" destId="{E45A1108-0B78-AE4F-8189-9FC662094D5D}" srcOrd="1" destOrd="0" presId="urn:microsoft.com/office/officeart/2005/8/layout/orgChart1"/>
    <dgm:cxn modelId="{65B091B8-6000-49F4-BDA0-D99A18100B52}" type="presOf" srcId="{01CE5E88-1D3E-5148-9414-5F7D5FB32757}" destId="{EE388CFA-5A72-F048-A637-397D87FE91EA}" srcOrd="0" destOrd="0" presId="urn:microsoft.com/office/officeart/2005/8/layout/orgChart1"/>
    <dgm:cxn modelId="{9F028DE0-D442-C24E-B484-A2E50F47750B}" srcId="{15B99428-D51F-3B4F-BB35-95513E010E66}" destId="{77CD1B7A-DB71-C645-A7BC-E2AA2A8F4EF9}" srcOrd="4" destOrd="0" parTransId="{01CE5E88-1D3E-5148-9414-5F7D5FB32757}" sibTransId="{0A613D2E-0559-C94A-AEC9-5EC587E43170}"/>
    <dgm:cxn modelId="{4428D47C-ACC0-CD48-8442-663566DE43F1}" srcId="{15B99428-D51F-3B4F-BB35-95513E010E66}" destId="{E920CD90-20CE-F049-83FF-C5C71FDCB697}" srcOrd="2" destOrd="0" parTransId="{546661BB-2763-C247-94B2-D5DF0E7B52BA}" sibTransId="{BC9C324C-8E12-824C-AE5F-BC12FCC07410}"/>
    <dgm:cxn modelId="{B3067A88-E1A2-4087-B49F-463A1197F006}" type="presOf" srcId="{E920CD90-20CE-F049-83FF-C5C71FDCB697}" destId="{21CE528A-0228-4F44-B57D-B07E88E803B5}" srcOrd="1" destOrd="0" presId="urn:microsoft.com/office/officeart/2005/8/layout/orgChart1"/>
    <dgm:cxn modelId="{BA6A2FD8-9C78-4AC3-80F6-78F808C91EC4}" type="presOf" srcId="{15B99428-D51F-3B4F-BB35-95513E010E66}" destId="{9B7F09D5-9C05-E54A-B57E-815E3EDB13A2}" srcOrd="0" destOrd="0" presId="urn:microsoft.com/office/officeart/2005/8/layout/orgChart1"/>
    <dgm:cxn modelId="{6F3CDA06-4971-412A-BF23-D35AB4F2968E}" type="presOf" srcId="{E920CD90-20CE-F049-83FF-C5C71FDCB697}" destId="{6538C0E3-7848-6548-94EC-92CC5E19067D}" srcOrd="0" destOrd="0" presId="urn:microsoft.com/office/officeart/2005/8/layout/orgChart1"/>
    <dgm:cxn modelId="{BAE678FF-F069-604D-8DCE-4C9E24D41759}" srcId="{DDF94534-1BE5-E742-B1F6-B2CBBD6ADBFB}" destId="{15B99428-D51F-3B4F-BB35-95513E010E66}" srcOrd="0" destOrd="0" parTransId="{B0213C72-2750-5640-8CF1-F0550EAEBD60}" sibTransId="{B44491CA-CE58-E94A-BD8B-E05C757A316C}"/>
    <dgm:cxn modelId="{71517095-FD48-A746-82B9-1702FC47D316}" srcId="{15B99428-D51F-3B4F-BB35-95513E010E66}" destId="{87B4F4DF-5989-3A40-A082-25638B69DB1A}" srcOrd="1" destOrd="0" parTransId="{58A31621-4800-E04A-A74D-8215A2ADEA16}" sibTransId="{82235C21-BB55-E14F-92F2-7B1D982CF476}"/>
    <dgm:cxn modelId="{757001D6-8B3D-4A59-A89E-AC79462BA5E8}" type="presOf" srcId="{15B99428-D51F-3B4F-BB35-95513E010E66}" destId="{CE3525AA-0FC8-C247-A6A9-D51A6AE48F2E}" srcOrd="1" destOrd="0" presId="urn:microsoft.com/office/officeart/2005/8/layout/orgChart1"/>
    <dgm:cxn modelId="{529B0F80-600E-4EC5-A90B-66BD748DE7EE}" type="presOf" srcId="{898906AA-C1CF-634D-868A-53F1DEB3DEE9}" destId="{AF5DE4AB-69F5-564B-9635-328B90527F26}" srcOrd="1" destOrd="0" presId="urn:microsoft.com/office/officeart/2005/8/layout/orgChart1"/>
    <dgm:cxn modelId="{9AA8E5E1-2101-440F-AFE2-E922396A6D0D}" type="presOf" srcId="{77CD1B7A-DB71-C645-A7BC-E2AA2A8F4EF9}" destId="{6FADC0FC-F2AC-8A44-B176-E92DA24DAB8D}" srcOrd="1" destOrd="0" presId="urn:microsoft.com/office/officeart/2005/8/layout/orgChart1"/>
    <dgm:cxn modelId="{BF975EE9-83E6-4390-AB10-9BF656C610E3}" type="presOf" srcId="{87B4F4DF-5989-3A40-A082-25638B69DB1A}" destId="{00174E81-CD88-4747-B4BE-6FFBFB8C9D49}" srcOrd="0" destOrd="0" presId="urn:microsoft.com/office/officeart/2005/8/layout/orgChart1"/>
    <dgm:cxn modelId="{4727F128-8B3B-4686-B023-61F761364972}" type="presOf" srcId="{77CD1B7A-DB71-C645-A7BC-E2AA2A8F4EF9}" destId="{71D7E454-7AF3-D649-B74C-F25095D34883}" srcOrd="0" destOrd="0" presId="urn:microsoft.com/office/officeart/2005/8/layout/orgChart1"/>
    <dgm:cxn modelId="{B899CB9E-63DE-484C-9670-FAA60C62E6A7}" type="presOf" srcId="{DDF94534-1BE5-E742-B1F6-B2CBBD6ADBFB}" destId="{788E5301-9641-8E4F-B01E-5BB420B479FF}" srcOrd="0" destOrd="0" presId="urn:microsoft.com/office/officeart/2005/8/layout/orgChart1"/>
    <dgm:cxn modelId="{74C3D5AB-0755-45A5-9E3B-A8B0C15CF383}" type="presOf" srcId="{87B4F4DF-5989-3A40-A082-25638B69DB1A}" destId="{469C143D-2666-844E-84A7-E073D8B5145F}" srcOrd="1" destOrd="0" presId="urn:microsoft.com/office/officeart/2005/8/layout/orgChart1"/>
    <dgm:cxn modelId="{7E3DB937-5FDB-4308-B835-5BA341EADF5A}" type="presOf" srcId="{898906AA-C1CF-634D-868A-53F1DEB3DEE9}" destId="{5C4CF26B-C723-8442-8753-D9F0007A8B59}" srcOrd="0" destOrd="0" presId="urn:microsoft.com/office/officeart/2005/8/layout/orgChart1"/>
    <dgm:cxn modelId="{173EEB6D-F3A9-42DD-BCBE-5B06BC4DC0F8}" type="presParOf" srcId="{788E5301-9641-8E4F-B01E-5BB420B479FF}" destId="{3BEF16EF-8FA8-5345-BE6B-81515E431527}" srcOrd="0" destOrd="0" presId="urn:microsoft.com/office/officeart/2005/8/layout/orgChart1"/>
    <dgm:cxn modelId="{D495A1EF-6942-405B-A416-D3443281D021}" type="presParOf" srcId="{3BEF16EF-8FA8-5345-BE6B-81515E431527}" destId="{5B4C58C6-36B8-FE48-BC24-2FB226D7D74E}" srcOrd="0" destOrd="0" presId="urn:microsoft.com/office/officeart/2005/8/layout/orgChart1"/>
    <dgm:cxn modelId="{D7754391-CC24-49F6-90FA-E65A0185FF60}" type="presParOf" srcId="{5B4C58C6-36B8-FE48-BC24-2FB226D7D74E}" destId="{9B7F09D5-9C05-E54A-B57E-815E3EDB13A2}" srcOrd="0" destOrd="0" presId="urn:microsoft.com/office/officeart/2005/8/layout/orgChart1"/>
    <dgm:cxn modelId="{2029076C-4483-43BD-8B5F-91187ECDD5B8}" type="presParOf" srcId="{5B4C58C6-36B8-FE48-BC24-2FB226D7D74E}" destId="{CE3525AA-0FC8-C247-A6A9-D51A6AE48F2E}" srcOrd="1" destOrd="0" presId="urn:microsoft.com/office/officeart/2005/8/layout/orgChart1"/>
    <dgm:cxn modelId="{E254BB68-9645-450F-9A2C-CE6749C1F4A6}" type="presParOf" srcId="{3BEF16EF-8FA8-5345-BE6B-81515E431527}" destId="{F29C017E-AD80-2A4E-8DBE-CF60EE88CDFF}" srcOrd="1" destOrd="0" presId="urn:microsoft.com/office/officeart/2005/8/layout/orgChart1"/>
    <dgm:cxn modelId="{64CCCDB8-AC24-45B4-852A-F2A13ACC8C57}" type="presParOf" srcId="{F29C017E-AD80-2A4E-8DBE-CF60EE88CDFF}" destId="{FC9949FF-2E9F-884A-8EAF-5DA3CF1D2F20}" srcOrd="0" destOrd="0" presId="urn:microsoft.com/office/officeart/2005/8/layout/orgChart1"/>
    <dgm:cxn modelId="{C46AD1D9-8BDB-4A19-9282-E1B76DC30113}" type="presParOf" srcId="{F29C017E-AD80-2A4E-8DBE-CF60EE88CDFF}" destId="{C0B810CB-0CDB-8944-A4C5-CA2D48441D97}" srcOrd="1" destOrd="0" presId="urn:microsoft.com/office/officeart/2005/8/layout/orgChart1"/>
    <dgm:cxn modelId="{74E75487-694F-4522-A99B-5BF7EDEFB8C4}" type="presParOf" srcId="{C0B810CB-0CDB-8944-A4C5-CA2D48441D97}" destId="{77DB9336-6D80-FD42-AF5F-0F1BE03E3F32}" srcOrd="0" destOrd="0" presId="urn:microsoft.com/office/officeart/2005/8/layout/orgChart1"/>
    <dgm:cxn modelId="{F6DACA65-3AB0-41A1-A19B-171EAE3C1EBA}" type="presParOf" srcId="{77DB9336-6D80-FD42-AF5F-0F1BE03E3F32}" destId="{6538C0E3-7848-6548-94EC-92CC5E19067D}" srcOrd="0" destOrd="0" presId="urn:microsoft.com/office/officeart/2005/8/layout/orgChart1"/>
    <dgm:cxn modelId="{28554CCC-8266-4C67-94B2-5973D30C77E1}" type="presParOf" srcId="{77DB9336-6D80-FD42-AF5F-0F1BE03E3F32}" destId="{21CE528A-0228-4F44-B57D-B07E88E803B5}" srcOrd="1" destOrd="0" presId="urn:microsoft.com/office/officeart/2005/8/layout/orgChart1"/>
    <dgm:cxn modelId="{36684A65-796E-4563-BEBA-2A2AF6E99D29}" type="presParOf" srcId="{C0B810CB-0CDB-8944-A4C5-CA2D48441D97}" destId="{23B8D6B9-0C82-474C-8FF5-FA3A64EDDD2E}" srcOrd="1" destOrd="0" presId="urn:microsoft.com/office/officeart/2005/8/layout/orgChart1"/>
    <dgm:cxn modelId="{299F93E2-F1F9-4760-8A80-A387FDC00708}" type="presParOf" srcId="{C0B810CB-0CDB-8944-A4C5-CA2D48441D97}" destId="{4BC4B7CC-2C24-B944-90B3-21069AB6E4C6}" srcOrd="2" destOrd="0" presId="urn:microsoft.com/office/officeart/2005/8/layout/orgChart1"/>
    <dgm:cxn modelId="{2D05894A-D0C7-4182-8C78-2098E683042A}" type="presParOf" srcId="{F29C017E-AD80-2A4E-8DBE-CF60EE88CDFF}" destId="{714783B0-4BC0-3A48-930A-21E93A381603}" srcOrd="2" destOrd="0" presId="urn:microsoft.com/office/officeart/2005/8/layout/orgChart1"/>
    <dgm:cxn modelId="{E3AA5B1D-908A-472C-8522-B85DA2FDD1D6}" type="presParOf" srcId="{F29C017E-AD80-2A4E-8DBE-CF60EE88CDFF}" destId="{AE7145AE-A7EE-BE48-A86A-CF9856F524F7}" srcOrd="3" destOrd="0" presId="urn:microsoft.com/office/officeart/2005/8/layout/orgChart1"/>
    <dgm:cxn modelId="{783B0BAA-737C-43D8-AE98-9160A3E0470C}" type="presParOf" srcId="{AE7145AE-A7EE-BE48-A86A-CF9856F524F7}" destId="{706BE85C-8CDF-9F46-AC3F-69211FD0C3AE}" srcOrd="0" destOrd="0" presId="urn:microsoft.com/office/officeart/2005/8/layout/orgChart1"/>
    <dgm:cxn modelId="{8A15DC1F-7DE1-4DFB-B0F6-87DE4B719323}" type="presParOf" srcId="{706BE85C-8CDF-9F46-AC3F-69211FD0C3AE}" destId="{5C4CF26B-C723-8442-8753-D9F0007A8B59}" srcOrd="0" destOrd="0" presId="urn:microsoft.com/office/officeart/2005/8/layout/orgChart1"/>
    <dgm:cxn modelId="{7959601A-7FBB-49C9-9D69-D91C592BD4AC}" type="presParOf" srcId="{706BE85C-8CDF-9F46-AC3F-69211FD0C3AE}" destId="{AF5DE4AB-69F5-564B-9635-328B90527F26}" srcOrd="1" destOrd="0" presId="urn:microsoft.com/office/officeart/2005/8/layout/orgChart1"/>
    <dgm:cxn modelId="{BCAEC67C-D7AB-4A85-94C7-D0D13D1C4E9A}" type="presParOf" srcId="{AE7145AE-A7EE-BE48-A86A-CF9856F524F7}" destId="{B580D6E5-5E6E-154B-97C9-04B34D940713}" srcOrd="1" destOrd="0" presId="urn:microsoft.com/office/officeart/2005/8/layout/orgChart1"/>
    <dgm:cxn modelId="{B29275F7-5DA7-4B5F-B31E-5252186C46A8}" type="presParOf" srcId="{AE7145AE-A7EE-BE48-A86A-CF9856F524F7}" destId="{8304389E-C6AC-7D4F-A1E9-1097D8444F93}" srcOrd="2" destOrd="0" presId="urn:microsoft.com/office/officeart/2005/8/layout/orgChart1"/>
    <dgm:cxn modelId="{F1D89F9E-9717-4542-8EB0-1B5F919B2C4F}" type="presParOf" srcId="{F29C017E-AD80-2A4E-8DBE-CF60EE88CDFF}" destId="{EE388CFA-5A72-F048-A637-397D87FE91EA}" srcOrd="4" destOrd="0" presId="urn:microsoft.com/office/officeart/2005/8/layout/orgChart1"/>
    <dgm:cxn modelId="{D2BD598F-3438-4960-B064-EDB6B1FA5970}" type="presParOf" srcId="{F29C017E-AD80-2A4E-8DBE-CF60EE88CDFF}" destId="{39211608-B649-F141-AE7C-70253379578E}" srcOrd="5" destOrd="0" presId="urn:microsoft.com/office/officeart/2005/8/layout/orgChart1"/>
    <dgm:cxn modelId="{B87A4C78-C3B5-4672-84E5-69447FBA9BA4}" type="presParOf" srcId="{39211608-B649-F141-AE7C-70253379578E}" destId="{52E0D4AB-C1D3-154F-88FE-A26798C95DAA}" srcOrd="0" destOrd="0" presId="urn:microsoft.com/office/officeart/2005/8/layout/orgChart1"/>
    <dgm:cxn modelId="{A02C5C23-EBE9-4930-A489-8E6904438106}" type="presParOf" srcId="{52E0D4AB-C1D3-154F-88FE-A26798C95DAA}" destId="{71D7E454-7AF3-D649-B74C-F25095D34883}" srcOrd="0" destOrd="0" presId="urn:microsoft.com/office/officeart/2005/8/layout/orgChart1"/>
    <dgm:cxn modelId="{178D2E01-CBB5-4258-AF0C-DED71591D6B5}" type="presParOf" srcId="{52E0D4AB-C1D3-154F-88FE-A26798C95DAA}" destId="{6FADC0FC-F2AC-8A44-B176-E92DA24DAB8D}" srcOrd="1" destOrd="0" presId="urn:microsoft.com/office/officeart/2005/8/layout/orgChart1"/>
    <dgm:cxn modelId="{57D1CCFB-C50D-49B5-8A92-8001B3FC72E7}" type="presParOf" srcId="{39211608-B649-F141-AE7C-70253379578E}" destId="{7EFC20BF-E1D5-1E4A-90B4-38798BEBF3AA}" srcOrd="1" destOrd="0" presId="urn:microsoft.com/office/officeart/2005/8/layout/orgChart1"/>
    <dgm:cxn modelId="{AE07E913-B3C5-4BCA-B0FB-5C31C1BF9771}" type="presParOf" srcId="{39211608-B649-F141-AE7C-70253379578E}" destId="{E66F2434-6C02-E747-823E-7B4585CA3AFB}" srcOrd="2" destOrd="0" presId="urn:microsoft.com/office/officeart/2005/8/layout/orgChart1"/>
    <dgm:cxn modelId="{3509A00A-CEFD-45B1-9A85-12B936782636}" type="presParOf" srcId="{3BEF16EF-8FA8-5345-BE6B-81515E431527}" destId="{C9C0E088-AAE9-7942-9378-1B844D619399}" srcOrd="2" destOrd="0" presId="urn:microsoft.com/office/officeart/2005/8/layout/orgChart1"/>
    <dgm:cxn modelId="{29961B73-E2C2-4151-8253-12C902623371}" type="presParOf" srcId="{C9C0E088-AAE9-7942-9378-1B844D619399}" destId="{C7742978-93BB-9049-96FD-BD7EB6BEA69A}" srcOrd="0" destOrd="0" presId="urn:microsoft.com/office/officeart/2005/8/layout/orgChart1"/>
    <dgm:cxn modelId="{7C208680-505B-4E94-8900-6835D81A39B3}" type="presParOf" srcId="{C9C0E088-AAE9-7942-9378-1B844D619399}" destId="{E256D43E-D605-444C-AA6D-18F0713C4E2F}" srcOrd="1" destOrd="0" presId="urn:microsoft.com/office/officeart/2005/8/layout/orgChart1"/>
    <dgm:cxn modelId="{84296281-9110-4C32-8079-5196DAF1A9E8}" type="presParOf" srcId="{E256D43E-D605-444C-AA6D-18F0713C4E2F}" destId="{B4452411-06D9-6642-8D75-C8D58E7BDD15}" srcOrd="0" destOrd="0" presId="urn:microsoft.com/office/officeart/2005/8/layout/orgChart1"/>
    <dgm:cxn modelId="{C9265503-5F18-4C20-AAA5-603329F61BB0}" type="presParOf" srcId="{B4452411-06D9-6642-8D75-C8D58E7BDD15}" destId="{FA896C44-7927-EB48-AEB5-8F679F207366}" srcOrd="0" destOrd="0" presId="urn:microsoft.com/office/officeart/2005/8/layout/orgChart1"/>
    <dgm:cxn modelId="{0B4B2925-9947-499D-AAB7-3C5E560EFDB3}" type="presParOf" srcId="{B4452411-06D9-6642-8D75-C8D58E7BDD15}" destId="{E45A1108-0B78-AE4F-8189-9FC662094D5D}" srcOrd="1" destOrd="0" presId="urn:microsoft.com/office/officeart/2005/8/layout/orgChart1"/>
    <dgm:cxn modelId="{CB7100D4-5D5E-40A4-869B-8E252A3F5933}" type="presParOf" srcId="{E256D43E-D605-444C-AA6D-18F0713C4E2F}" destId="{13BD337D-D604-E84C-BB77-9FFC8B6A684E}" srcOrd="1" destOrd="0" presId="urn:microsoft.com/office/officeart/2005/8/layout/orgChart1"/>
    <dgm:cxn modelId="{1721CAAD-1BA9-487F-B1C5-D1EA5A87CD90}" type="presParOf" srcId="{E256D43E-D605-444C-AA6D-18F0713C4E2F}" destId="{A1B2863B-B70D-C145-BDBB-FF6B96454FFE}" srcOrd="2" destOrd="0" presId="urn:microsoft.com/office/officeart/2005/8/layout/orgChart1"/>
    <dgm:cxn modelId="{AF98D99D-3CCC-4D07-BC35-CA5B74C47F6A}" type="presParOf" srcId="{C9C0E088-AAE9-7942-9378-1B844D619399}" destId="{C20258FD-C8C1-8F48-827F-DAEF33940C73}" srcOrd="2" destOrd="0" presId="urn:microsoft.com/office/officeart/2005/8/layout/orgChart1"/>
    <dgm:cxn modelId="{4742773F-340D-440D-BE3A-B7EB8ADA7894}" type="presParOf" srcId="{C9C0E088-AAE9-7942-9378-1B844D619399}" destId="{6DDEEDF0-5214-1845-B891-BE50D045DFE3}" srcOrd="3" destOrd="0" presId="urn:microsoft.com/office/officeart/2005/8/layout/orgChart1"/>
    <dgm:cxn modelId="{263EE814-18F4-4F5C-9F7D-F7779AC87242}" type="presParOf" srcId="{6DDEEDF0-5214-1845-B891-BE50D045DFE3}" destId="{802E7392-A389-254B-827C-BE62CDAED594}" srcOrd="0" destOrd="0" presId="urn:microsoft.com/office/officeart/2005/8/layout/orgChart1"/>
    <dgm:cxn modelId="{D9F20A0C-6BB6-42FB-9487-A4926195B1E7}" type="presParOf" srcId="{802E7392-A389-254B-827C-BE62CDAED594}" destId="{00174E81-CD88-4747-B4BE-6FFBFB8C9D49}" srcOrd="0" destOrd="0" presId="urn:microsoft.com/office/officeart/2005/8/layout/orgChart1"/>
    <dgm:cxn modelId="{53F9C97F-76CB-4B7F-B8BE-E689475682C0}" type="presParOf" srcId="{802E7392-A389-254B-827C-BE62CDAED594}" destId="{469C143D-2666-844E-84A7-E073D8B5145F}" srcOrd="1" destOrd="0" presId="urn:microsoft.com/office/officeart/2005/8/layout/orgChart1"/>
    <dgm:cxn modelId="{907B502C-1710-42B2-9F57-959363E0A92F}" type="presParOf" srcId="{6DDEEDF0-5214-1845-B891-BE50D045DFE3}" destId="{6C688FE7-CCA0-884C-8616-A0BDDF56A164}" srcOrd="1" destOrd="0" presId="urn:microsoft.com/office/officeart/2005/8/layout/orgChart1"/>
    <dgm:cxn modelId="{47A479CC-C8E3-40EE-A88E-AB4C38A523B6}" type="presParOf" srcId="{6DDEEDF0-5214-1845-B891-BE50D045DFE3}" destId="{6FBB119F-05A6-7740-BD7D-611B82589AAC}"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0258FD-C8C1-8F48-827F-DAEF33940C73}">
      <dsp:nvSpPr>
        <dsp:cNvPr id="0" name=""/>
        <dsp:cNvSpPr/>
      </dsp:nvSpPr>
      <dsp:spPr>
        <a:xfrm>
          <a:off x="3461692" y="972479"/>
          <a:ext cx="234007" cy="882103"/>
        </a:xfrm>
        <a:custGeom>
          <a:avLst/>
          <a:gdLst/>
          <a:ahLst/>
          <a:cxnLst/>
          <a:rect l="0" t="0" r="0" b="0"/>
          <a:pathLst>
            <a:path>
              <a:moveTo>
                <a:pt x="234007" y="0"/>
              </a:moveTo>
              <a:lnTo>
                <a:pt x="234007" y="882103"/>
              </a:lnTo>
              <a:lnTo>
                <a:pt x="0" y="882103"/>
              </a:lnTo>
            </a:path>
          </a:pathLst>
        </a:custGeom>
        <a:noFill/>
        <a:ln w="25400" cap="flat" cmpd="dbl"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7742978-93BB-9049-96FD-BD7EB6BEA69A}">
      <dsp:nvSpPr>
        <dsp:cNvPr id="0" name=""/>
        <dsp:cNvSpPr/>
      </dsp:nvSpPr>
      <dsp:spPr>
        <a:xfrm>
          <a:off x="3695699" y="972479"/>
          <a:ext cx="265409" cy="869785"/>
        </a:xfrm>
        <a:custGeom>
          <a:avLst/>
          <a:gdLst/>
          <a:ahLst/>
          <a:cxnLst/>
          <a:rect l="0" t="0" r="0" b="0"/>
          <a:pathLst>
            <a:path>
              <a:moveTo>
                <a:pt x="0" y="0"/>
              </a:moveTo>
              <a:lnTo>
                <a:pt x="0" y="869785"/>
              </a:lnTo>
              <a:lnTo>
                <a:pt x="265409" y="869785"/>
              </a:lnTo>
            </a:path>
          </a:pathLst>
        </a:custGeom>
        <a:noFill/>
        <a:ln w="25400" cap="flat" cmpd="dbl"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E388CFA-5A72-F048-A637-397D87FE91EA}">
      <dsp:nvSpPr>
        <dsp:cNvPr id="0" name=""/>
        <dsp:cNvSpPr/>
      </dsp:nvSpPr>
      <dsp:spPr>
        <a:xfrm>
          <a:off x="3695699" y="972479"/>
          <a:ext cx="2352715" cy="1788841"/>
        </a:xfrm>
        <a:custGeom>
          <a:avLst/>
          <a:gdLst/>
          <a:ahLst/>
          <a:cxnLst/>
          <a:rect l="0" t="0" r="0" b="0"/>
          <a:pathLst>
            <a:path>
              <a:moveTo>
                <a:pt x="0" y="0"/>
              </a:moveTo>
              <a:lnTo>
                <a:pt x="0" y="1584680"/>
              </a:lnTo>
              <a:lnTo>
                <a:pt x="2352715" y="1584680"/>
              </a:lnTo>
              <a:lnTo>
                <a:pt x="2352715" y="1788841"/>
              </a:lnTo>
            </a:path>
          </a:pathLst>
        </a:custGeom>
        <a:noFill/>
        <a:ln w="25400" cap="flat" cmpd="dbl"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14783B0-4BC0-3A48-930A-21E93A381603}">
      <dsp:nvSpPr>
        <dsp:cNvPr id="0" name=""/>
        <dsp:cNvSpPr/>
      </dsp:nvSpPr>
      <dsp:spPr>
        <a:xfrm>
          <a:off x="3649980" y="972479"/>
          <a:ext cx="91440" cy="1788841"/>
        </a:xfrm>
        <a:custGeom>
          <a:avLst/>
          <a:gdLst/>
          <a:ahLst/>
          <a:cxnLst/>
          <a:rect l="0" t="0" r="0" b="0"/>
          <a:pathLst>
            <a:path>
              <a:moveTo>
                <a:pt x="45720" y="0"/>
              </a:moveTo>
              <a:lnTo>
                <a:pt x="45720" y="1788841"/>
              </a:lnTo>
            </a:path>
          </a:pathLst>
        </a:custGeom>
        <a:noFill/>
        <a:ln w="25400" cap="flat" cmpd="dbl"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C9949FF-2E9F-884A-8EAF-5DA3CF1D2F20}">
      <dsp:nvSpPr>
        <dsp:cNvPr id="0" name=""/>
        <dsp:cNvSpPr/>
      </dsp:nvSpPr>
      <dsp:spPr>
        <a:xfrm>
          <a:off x="1342984" y="972479"/>
          <a:ext cx="2352715" cy="1788841"/>
        </a:xfrm>
        <a:custGeom>
          <a:avLst/>
          <a:gdLst/>
          <a:ahLst/>
          <a:cxnLst/>
          <a:rect l="0" t="0" r="0" b="0"/>
          <a:pathLst>
            <a:path>
              <a:moveTo>
                <a:pt x="2352715" y="0"/>
              </a:moveTo>
              <a:lnTo>
                <a:pt x="2352715" y="1584680"/>
              </a:lnTo>
              <a:lnTo>
                <a:pt x="0" y="1584680"/>
              </a:lnTo>
              <a:lnTo>
                <a:pt x="0" y="1788841"/>
              </a:lnTo>
            </a:path>
          </a:pathLst>
        </a:custGeom>
        <a:noFill/>
        <a:ln w="25400" cap="flat" cmpd="dbl"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B7F09D5-9C05-E54A-B57E-815E3EDB13A2}">
      <dsp:nvSpPr>
        <dsp:cNvPr id="0" name=""/>
        <dsp:cNvSpPr/>
      </dsp:nvSpPr>
      <dsp:spPr>
        <a:xfrm>
          <a:off x="2723503" y="282"/>
          <a:ext cx="1944392" cy="972196"/>
        </a:xfrm>
        <a:prstGeom prst="rect">
          <a:avLst/>
        </a:prstGeom>
        <a:solidFill>
          <a:schemeClr val="accent3">
            <a:shade val="6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Choose</a:t>
          </a:r>
        </a:p>
        <a:p>
          <a:pPr lvl="0" algn="ctr" defTabSz="711200">
            <a:lnSpc>
              <a:spcPct val="90000"/>
            </a:lnSpc>
            <a:spcBef>
              <a:spcPct val="0"/>
            </a:spcBef>
            <a:spcAft>
              <a:spcPct val="35000"/>
            </a:spcAft>
          </a:pPr>
          <a:r>
            <a:rPr lang="en-US" sz="1600" kern="1200"/>
            <a:t>Data Based</a:t>
          </a:r>
        </a:p>
        <a:p>
          <a:pPr lvl="0" algn="ctr" defTabSz="711200">
            <a:lnSpc>
              <a:spcPct val="90000"/>
            </a:lnSpc>
            <a:spcBef>
              <a:spcPct val="0"/>
            </a:spcBef>
            <a:spcAft>
              <a:spcPct val="35000"/>
            </a:spcAft>
          </a:pPr>
          <a:r>
            <a:rPr lang="en-US" sz="1600" kern="1200"/>
            <a:t>Format. </a:t>
          </a:r>
        </a:p>
      </dsp:txBody>
      <dsp:txXfrm>
        <a:off x="2723503" y="282"/>
        <a:ext cx="1944392" cy="972196"/>
      </dsp:txXfrm>
    </dsp:sp>
    <dsp:sp modelId="{6538C0E3-7848-6548-94EC-92CC5E19067D}">
      <dsp:nvSpPr>
        <dsp:cNvPr id="0" name=""/>
        <dsp:cNvSpPr/>
      </dsp:nvSpPr>
      <dsp:spPr>
        <a:xfrm>
          <a:off x="370788" y="2761320"/>
          <a:ext cx="1944392" cy="972196"/>
        </a:xfrm>
        <a:prstGeom prst="rect">
          <a:avLst/>
        </a:prstGeom>
        <a:solidFill>
          <a:schemeClr val="accent3">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Define Behaviors</a:t>
          </a:r>
        </a:p>
      </dsp:txBody>
      <dsp:txXfrm>
        <a:off x="370788" y="2761320"/>
        <a:ext cx="1944392" cy="972196"/>
      </dsp:txXfrm>
    </dsp:sp>
    <dsp:sp modelId="{5C4CF26B-C723-8442-8753-D9F0007A8B59}">
      <dsp:nvSpPr>
        <dsp:cNvPr id="0" name=""/>
        <dsp:cNvSpPr/>
      </dsp:nvSpPr>
      <dsp:spPr>
        <a:xfrm>
          <a:off x="2723503" y="2761320"/>
          <a:ext cx="1944392" cy="972196"/>
        </a:xfrm>
        <a:prstGeom prst="rect">
          <a:avLst/>
        </a:prstGeom>
        <a:solidFill>
          <a:schemeClr val="accent3">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Create Spreadsheet with required Data Points or prepare License Agreement.</a:t>
          </a:r>
        </a:p>
      </dsp:txBody>
      <dsp:txXfrm>
        <a:off x="2723503" y="2761320"/>
        <a:ext cx="1944392" cy="972196"/>
      </dsp:txXfrm>
    </dsp:sp>
    <dsp:sp modelId="{71D7E454-7AF3-D649-B74C-F25095D34883}">
      <dsp:nvSpPr>
        <dsp:cNvPr id="0" name=""/>
        <dsp:cNvSpPr/>
      </dsp:nvSpPr>
      <dsp:spPr>
        <a:xfrm>
          <a:off x="5076218" y="2761320"/>
          <a:ext cx="1944392" cy="972196"/>
        </a:xfrm>
        <a:prstGeom prst="rect">
          <a:avLst/>
        </a:prstGeom>
        <a:solidFill>
          <a:schemeClr val="accent3">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Train Staff </a:t>
          </a:r>
        </a:p>
        <a:p>
          <a:pPr lvl="0" algn="ctr" defTabSz="711200">
            <a:lnSpc>
              <a:spcPct val="90000"/>
            </a:lnSpc>
            <a:spcBef>
              <a:spcPct val="0"/>
            </a:spcBef>
            <a:spcAft>
              <a:spcPct val="35000"/>
            </a:spcAft>
          </a:pPr>
          <a:r>
            <a:rPr lang="en-US" sz="1600" kern="1200"/>
            <a:t>in Data Entry.</a:t>
          </a:r>
        </a:p>
      </dsp:txBody>
      <dsp:txXfrm>
        <a:off x="5076218" y="2761320"/>
        <a:ext cx="1944392" cy="972196"/>
      </dsp:txXfrm>
    </dsp:sp>
    <dsp:sp modelId="{FA896C44-7927-EB48-AEB5-8F679F207366}">
      <dsp:nvSpPr>
        <dsp:cNvPr id="0" name=""/>
        <dsp:cNvSpPr/>
      </dsp:nvSpPr>
      <dsp:spPr>
        <a:xfrm>
          <a:off x="3961109" y="1356166"/>
          <a:ext cx="1944392" cy="972196"/>
        </a:xfrm>
        <a:prstGeom prst="rect">
          <a:avLst/>
        </a:prstGeom>
        <a:solidFill>
          <a:schemeClr val="accent3">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Review Student Handbook for Major/Minor Behaviors</a:t>
          </a:r>
        </a:p>
      </dsp:txBody>
      <dsp:txXfrm>
        <a:off x="3961109" y="1356166"/>
        <a:ext cx="1944392" cy="972196"/>
      </dsp:txXfrm>
    </dsp:sp>
    <dsp:sp modelId="{00174E81-CD88-4747-B4BE-6FFBFB8C9D49}">
      <dsp:nvSpPr>
        <dsp:cNvPr id="0" name=""/>
        <dsp:cNvSpPr/>
      </dsp:nvSpPr>
      <dsp:spPr>
        <a:xfrm>
          <a:off x="1517299" y="1368484"/>
          <a:ext cx="1944392" cy="972196"/>
        </a:xfrm>
        <a:prstGeom prst="rect">
          <a:avLst/>
        </a:prstGeom>
        <a:solidFill>
          <a:schemeClr val="accent3">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Review ODR for Data Points.</a:t>
          </a:r>
        </a:p>
      </dsp:txBody>
      <dsp:txXfrm>
        <a:off x="1517299" y="1368484"/>
        <a:ext cx="1944392" cy="97219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E0EC71-FF1D-4361-8169-7D2CC9299A9B}" type="datetimeFigureOut">
              <a:rPr lang="en-US" smtClean="0"/>
              <a:pPr/>
              <a:t>10/5/2012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906A30-D353-47E8-BCFB-772FED5529CF}" type="slidenum">
              <a:rPr lang="en-US" smtClean="0"/>
              <a:pPr/>
              <a:t>‹#›</a:t>
            </a:fld>
            <a:endParaRPr lang="en-US"/>
          </a:p>
        </p:txBody>
      </p:sp>
    </p:spTree>
    <p:extLst>
      <p:ext uri="{BB962C8B-B14F-4D97-AF65-F5344CB8AC3E}">
        <p14:creationId xmlns:p14="http://schemas.microsoft.com/office/powerpoint/2010/main" xmlns="" val="367807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8C7EE4-AF62-4B59-8E5D-3E40DE43F77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22</a:t>
            </a:fld>
            <a:endParaRPr lang="en-US"/>
          </a:p>
        </p:txBody>
      </p:sp>
    </p:spTree>
    <p:extLst>
      <p:ext uri="{BB962C8B-B14F-4D97-AF65-F5344CB8AC3E}">
        <p14:creationId xmlns:p14="http://schemas.microsoft.com/office/powerpoint/2010/main" xmlns="" val="2384183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School-wide: </a:t>
            </a:r>
            <a:r>
              <a:rPr lang="en-US" sz="1200" dirty="0" smtClean="0">
                <a:latin typeface="Arial" charset="0"/>
              </a:rPr>
              <a:t>Tied into school</a:t>
            </a:r>
            <a:r>
              <a:rPr lang="en-US" sz="1200" baseline="0" dirty="0" smtClean="0">
                <a:latin typeface="Arial" charset="0"/>
              </a:rPr>
              <a:t> </a:t>
            </a:r>
            <a:r>
              <a:rPr lang="en-US" sz="1200" dirty="0" smtClean="0">
                <a:latin typeface="Arial" charset="0"/>
              </a:rPr>
              <a:t>expectations(ticket system)</a:t>
            </a:r>
          </a:p>
          <a:p>
            <a:r>
              <a:rPr lang="en-US" dirty="0" smtClean="0"/>
              <a:t>Most students will.... </a:t>
            </a:r>
            <a:endParaRPr lang="en-US" dirty="0" smtClean="0">
              <a:effectLst/>
            </a:endParaRPr>
          </a:p>
          <a:p>
            <a:r>
              <a:rPr lang="en-US" dirty="0" smtClean="0"/>
              <a:t>What happens after the behavior. By definition a consequence either increases (REINFORCEMENT) or decreases the probability the behavior will recur in the future (PUNISHMENT) </a:t>
            </a:r>
            <a:endParaRPr lang="en-US" dirty="0" smtClean="0">
              <a:effectLst/>
            </a:endParaRPr>
          </a:p>
          <a:p>
            <a:r>
              <a:rPr lang="en-US" dirty="0" smtClean="0"/>
              <a:t>Because this happens... </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23</a:t>
            </a:fld>
            <a:endParaRPr lang="en-US"/>
          </a:p>
        </p:txBody>
      </p:sp>
    </p:spTree>
    <p:extLst>
      <p:ext uri="{BB962C8B-B14F-4D97-AF65-F5344CB8AC3E}">
        <p14:creationId xmlns:p14="http://schemas.microsoft.com/office/powerpoint/2010/main" xmlns="" val="4280910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30766" indent="-281064">
              <a:defRPr sz="2400">
                <a:solidFill>
                  <a:schemeClr val="tx1"/>
                </a:solidFill>
                <a:latin typeface="Times New Roman" charset="0"/>
                <a:ea typeface="ＭＳ Ｐゴシック" charset="0"/>
              </a:defRPr>
            </a:lvl2pPr>
            <a:lvl3pPr marL="1124255" indent="-224851">
              <a:defRPr sz="2400">
                <a:solidFill>
                  <a:schemeClr val="tx1"/>
                </a:solidFill>
                <a:latin typeface="Times New Roman" charset="0"/>
                <a:ea typeface="ＭＳ Ｐゴシック" charset="0"/>
              </a:defRPr>
            </a:lvl3pPr>
            <a:lvl4pPr marL="1573957" indent="-224851">
              <a:defRPr sz="2400">
                <a:solidFill>
                  <a:schemeClr val="tx1"/>
                </a:solidFill>
                <a:latin typeface="Times New Roman" charset="0"/>
                <a:ea typeface="ＭＳ Ｐゴシック" charset="0"/>
              </a:defRPr>
            </a:lvl4pPr>
            <a:lvl5pPr marL="2023659" indent="-224851">
              <a:defRPr sz="2400">
                <a:solidFill>
                  <a:schemeClr val="tx1"/>
                </a:solidFill>
                <a:latin typeface="Times New Roman" charset="0"/>
                <a:ea typeface="ＭＳ Ｐゴシック" charset="0"/>
              </a:defRPr>
            </a:lvl5pPr>
            <a:lvl6pPr marL="2473361" indent="-224851" eaLnBrk="0" fontAlgn="base" hangingPunct="0">
              <a:spcBef>
                <a:spcPct val="0"/>
              </a:spcBef>
              <a:spcAft>
                <a:spcPct val="0"/>
              </a:spcAft>
              <a:defRPr sz="2400">
                <a:solidFill>
                  <a:schemeClr val="tx1"/>
                </a:solidFill>
                <a:latin typeface="Times New Roman" charset="0"/>
                <a:ea typeface="ＭＳ Ｐゴシック" charset="0"/>
              </a:defRPr>
            </a:lvl6pPr>
            <a:lvl7pPr marL="2923062" indent="-224851" eaLnBrk="0" fontAlgn="base" hangingPunct="0">
              <a:spcBef>
                <a:spcPct val="0"/>
              </a:spcBef>
              <a:spcAft>
                <a:spcPct val="0"/>
              </a:spcAft>
              <a:defRPr sz="2400">
                <a:solidFill>
                  <a:schemeClr val="tx1"/>
                </a:solidFill>
                <a:latin typeface="Times New Roman" charset="0"/>
                <a:ea typeface="ＭＳ Ｐゴシック" charset="0"/>
              </a:defRPr>
            </a:lvl7pPr>
            <a:lvl8pPr marL="3372764" indent="-224851" eaLnBrk="0" fontAlgn="base" hangingPunct="0">
              <a:spcBef>
                <a:spcPct val="0"/>
              </a:spcBef>
              <a:spcAft>
                <a:spcPct val="0"/>
              </a:spcAft>
              <a:defRPr sz="2400">
                <a:solidFill>
                  <a:schemeClr val="tx1"/>
                </a:solidFill>
                <a:latin typeface="Times New Roman" charset="0"/>
                <a:ea typeface="ＭＳ Ｐゴシック" charset="0"/>
              </a:defRPr>
            </a:lvl8pPr>
            <a:lvl9pPr marL="3822466" indent="-224851" eaLnBrk="0" fontAlgn="base" hangingPunct="0">
              <a:spcBef>
                <a:spcPct val="0"/>
              </a:spcBef>
              <a:spcAft>
                <a:spcPct val="0"/>
              </a:spcAft>
              <a:defRPr sz="2400">
                <a:solidFill>
                  <a:schemeClr val="tx1"/>
                </a:solidFill>
                <a:latin typeface="Times New Roman" charset="0"/>
                <a:ea typeface="ＭＳ Ｐゴシック" charset="0"/>
              </a:defRPr>
            </a:lvl9pPr>
          </a:lstStyle>
          <a:p>
            <a:fld id="{70F923E5-026E-5447-ABE6-5610FE4DE0E9}" type="slidenum">
              <a:rPr lang="en-US" sz="1200"/>
              <a:pPr/>
              <a:t>24</a:t>
            </a:fld>
            <a:endParaRPr lang="en-US" sz="1200"/>
          </a:p>
        </p:txBody>
      </p:sp>
      <p:sp>
        <p:nvSpPr>
          <p:cNvPr id="7065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lIns="91429" tIns="45715" rIns="91429" bIns="45715"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30766" indent="-281064">
              <a:defRPr sz="2400">
                <a:solidFill>
                  <a:schemeClr val="tx1"/>
                </a:solidFill>
                <a:latin typeface="Times New Roman" charset="0"/>
                <a:ea typeface="ＭＳ Ｐゴシック" charset="0"/>
              </a:defRPr>
            </a:lvl2pPr>
            <a:lvl3pPr marL="1124255" indent="-224851">
              <a:defRPr sz="2400">
                <a:solidFill>
                  <a:schemeClr val="tx1"/>
                </a:solidFill>
                <a:latin typeface="Times New Roman" charset="0"/>
                <a:ea typeface="ＭＳ Ｐゴシック" charset="0"/>
              </a:defRPr>
            </a:lvl3pPr>
            <a:lvl4pPr marL="1573957" indent="-224851">
              <a:defRPr sz="2400">
                <a:solidFill>
                  <a:schemeClr val="tx1"/>
                </a:solidFill>
                <a:latin typeface="Times New Roman" charset="0"/>
                <a:ea typeface="ＭＳ Ｐゴシック" charset="0"/>
              </a:defRPr>
            </a:lvl4pPr>
            <a:lvl5pPr marL="2023659" indent="-224851">
              <a:defRPr sz="2400">
                <a:solidFill>
                  <a:schemeClr val="tx1"/>
                </a:solidFill>
                <a:latin typeface="Times New Roman" charset="0"/>
                <a:ea typeface="ＭＳ Ｐゴシック" charset="0"/>
              </a:defRPr>
            </a:lvl5pPr>
            <a:lvl6pPr marL="2473361" indent="-224851" eaLnBrk="0" fontAlgn="base" hangingPunct="0">
              <a:spcBef>
                <a:spcPct val="0"/>
              </a:spcBef>
              <a:spcAft>
                <a:spcPct val="0"/>
              </a:spcAft>
              <a:defRPr sz="2400">
                <a:solidFill>
                  <a:schemeClr val="tx1"/>
                </a:solidFill>
                <a:latin typeface="Times New Roman" charset="0"/>
                <a:ea typeface="ＭＳ Ｐゴシック" charset="0"/>
              </a:defRPr>
            </a:lvl6pPr>
            <a:lvl7pPr marL="2923062" indent="-224851" eaLnBrk="0" fontAlgn="base" hangingPunct="0">
              <a:spcBef>
                <a:spcPct val="0"/>
              </a:spcBef>
              <a:spcAft>
                <a:spcPct val="0"/>
              </a:spcAft>
              <a:defRPr sz="2400">
                <a:solidFill>
                  <a:schemeClr val="tx1"/>
                </a:solidFill>
                <a:latin typeface="Times New Roman" charset="0"/>
                <a:ea typeface="ＭＳ Ｐゴシック" charset="0"/>
              </a:defRPr>
            </a:lvl7pPr>
            <a:lvl8pPr marL="3372764" indent="-224851" eaLnBrk="0" fontAlgn="base" hangingPunct="0">
              <a:spcBef>
                <a:spcPct val="0"/>
              </a:spcBef>
              <a:spcAft>
                <a:spcPct val="0"/>
              </a:spcAft>
              <a:defRPr sz="2400">
                <a:solidFill>
                  <a:schemeClr val="tx1"/>
                </a:solidFill>
                <a:latin typeface="Times New Roman" charset="0"/>
                <a:ea typeface="ＭＳ Ｐゴシック" charset="0"/>
              </a:defRPr>
            </a:lvl8pPr>
            <a:lvl9pPr marL="3822466" indent="-224851" eaLnBrk="0" fontAlgn="base" hangingPunct="0">
              <a:spcBef>
                <a:spcPct val="0"/>
              </a:spcBef>
              <a:spcAft>
                <a:spcPct val="0"/>
              </a:spcAft>
              <a:defRPr sz="2400">
                <a:solidFill>
                  <a:schemeClr val="tx1"/>
                </a:solidFill>
                <a:latin typeface="Times New Roman" charset="0"/>
                <a:ea typeface="ＭＳ Ｐゴシック" charset="0"/>
              </a:defRPr>
            </a:lvl9pPr>
          </a:lstStyle>
          <a:p>
            <a:fld id="{037DD845-1BF4-6146-93B6-4D23DD57597C}" type="slidenum">
              <a:rPr lang="en-US" sz="1200"/>
              <a:pPr/>
              <a:t>25</a:t>
            </a:fld>
            <a:endParaRPr lang="en-US" sz="1200"/>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activity Sheets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School wide reward system for reinforcing the use of desired social behaviors</a:t>
            </a:r>
          </a:p>
        </p:txBody>
      </p:sp>
      <p:sp>
        <p:nvSpPr>
          <p:cNvPr id="4" name="Slide Number Placeholder 3"/>
          <p:cNvSpPr>
            <a:spLocks noGrp="1"/>
          </p:cNvSpPr>
          <p:nvPr>
            <p:ph type="sldNum" sz="quarter" idx="10"/>
          </p:nvPr>
        </p:nvSpPr>
        <p:spPr/>
        <p:txBody>
          <a:bodyPr/>
          <a:lstStyle/>
          <a:p>
            <a:pPr>
              <a:defRPr/>
            </a:pPr>
            <a:fld id="{538C7EE4-AF62-4B59-8E5D-3E40DE43F777}" type="slidenum">
              <a:rPr lang="en-US" smtClean="0"/>
              <a:pPr>
                <a:defRPr/>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88FB6-94A8-EC47-A1A6-406AEAFA860F}" type="slidenum">
              <a:rPr lang="en-US" smtClean="0"/>
              <a:pPr/>
              <a:t>30</a:t>
            </a:fld>
            <a:endParaRPr lang="en-US" dirty="0"/>
          </a:p>
        </p:txBody>
      </p:sp>
    </p:spTree>
    <p:extLst>
      <p:ext uri="{BB962C8B-B14F-4D97-AF65-F5344CB8AC3E}">
        <p14:creationId xmlns:p14="http://schemas.microsoft.com/office/powerpoint/2010/main" xmlns="" val="2632460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School wide Information System</a:t>
            </a:r>
          </a:p>
        </p:txBody>
      </p:sp>
      <p:sp>
        <p:nvSpPr>
          <p:cNvPr id="4" name="Slide Number Placeholder 3"/>
          <p:cNvSpPr>
            <a:spLocks noGrp="1"/>
          </p:cNvSpPr>
          <p:nvPr>
            <p:ph type="sldNum" sz="quarter" idx="10"/>
          </p:nvPr>
        </p:nvSpPr>
        <p:spPr/>
        <p:txBody>
          <a:bodyPr/>
          <a:lstStyle/>
          <a:p>
            <a:pPr>
              <a:defRPr/>
            </a:pPr>
            <a:fld id="{538C7EE4-AF62-4B59-8E5D-3E40DE43F777}" type="slidenum">
              <a:rPr lang="en-US" smtClean="0"/>
              <a:pPr>
                <a:defRPr/>
              </a:pPr>
              <a:t>38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algn="ctr"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algn="ctr"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algn="ctr"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algn="ctr"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2F91D08B-73F9-1E40-BA02-0522CADD5503}" type="slidenum">
              <a:rPr lang="en-US" sz="1200"/>
              <a:pPr eaLnBrk="1" hangingPunct="1"/>
              <a:t>39</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Lori</a:t>
            </a:r>
            <a:endParaRPr lang="en-US" dirty="0"/>
          </a:p>
        </p:txBody>
      </p:sp>
      <p:sp>
        <p:nvSpPr>
          <p:cNvPr id="4" name="Slide Number Placeholder 3"/>
          <p:cNvSpPr>
            <a:spLocks noGrp="1"/>
          </p:cNvSpPr>
          <p:nvPr>
            <p:ph type="sldNum" sz="quarter" idx="10"/>
          </p:nvPr>
        </p:nvSpPr>
        <p:spPr/>
        <p:txBody>
          <a:bodyPr/>
          <a:lstStyle/>
          <a:p>
            <a:pPr>
              <a:defRPr/>
            </a:pPr>
            <a:fld id="{538C7EE4-AF62-4B59-8E5D-3E40DE43F777}" type="slidenum">
              <a:rPr lang="en-US" smtClean="0"/>
              <a:pPr>
                <a:defRPr/>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dirty="0" smtClean="0">
                <a:latin typeface="Times New Roman" pitchFamily="-65" charset="0"/>
                <a:ea typeface="ＭＳ Ｐゴシック" pitchFamily="-65" charset="-128"/>
                <a:cs typeface="ＭＳ Ｐゴシック" pitchFamily="-65" charset="-128"/>
              </a:rPr>
              <a:t>Sharon</a:t>
            </a:r>
            <a:endParaRPr lang="en-US" dirty="0">
              <a:latin typeface="Times New Roman" pitchFamily="-65" charset="0"/>
              <a:ea typeface="ＭＳ Ｐゴシック" pitchFamily="-65" charset="-128"/>
              <a:cs typeface="ＭＳ Ｐゴシック" pitchFamily="-65" charset="-128"/>
            </a:endParaRPr>
          </a:p>
        </p:txBody>
      </p:sp>
      <p:sp>
        <p:nvSpPr>
          <p:cNvPr id="32772" name="Slide Number Placeholder 3"/>
          <p:cNvSpPr>
            <a:spLocks noGrp="1"/>
          </p:cNvSpPr>
          <p:nvPr>
            <p:ph type="sldNum" sz="quarter" idx="5"/>
          </p:nvPr>
        </p:nvSpPr>
        <p:spPr>
          <a:noFill/>
        </p:spPr>
        <p:txBody>
          <a:bodyPr/>
          <a:lstStyle/>
          <a:p>
            <a:fld id="{C6174BF5-CBB9-EF4E-B3BD-BC413914A2FB}" type="slidenum">
              <a:rPr lang="en-US">
                <a:latin typeface="Times New Roman" pitchFamily="-65" charset="0"/>
                <a:ea typeface="Arial" pitchFamily="-65" charset="0"/>
                <a:cs typeface="Arial" pitchFamily="-65" charset="0"/>
              </a:rPr>
              <a:pPr/>
              <a:t>3</a:t>
            </a:fld>
            <a:endParaRPr lang="en-US" dirty="0">
              <a:latin typeface="Times New Roman" pitchFamily="-65" charset="0"/>
              <a:ea typeface="Arial" pitchFamily="-65" charset="0"/>
              <a:cs typeface="Arial" pitchFamily="-65"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u="sng" dirty="0" smtClean="0"/>
              <a:t>Establish ground rules</a:t>
            </a:r>
          </a:p>
          <a:p>
            <a:pPr marL="628650" lvl="1" indent="-171450">
              <a:buFont typeface="Arial"/>
              <a:buChar char="•"/>
            </a:pPr>
            <a:r>
              <a:rPr lang="en-US" dirty="0" smtClean="0"/>
              <a:t>Nothing sacred / Everything is important</a:t>
            </a:r>
          </a:p>
          <a:p>
            <a:pPr marL="628650" lvl="1" indent="-171450">
              <a:buFont typeface="Arial"/>
              <a:buChar char="•"/>
            </a:pPr>
            <a:r>
              <a:rPr lang="en-US" dirty="0" smtClean="0"/>
              <a:t>Not about “philosophy” or “theory"</a:t>
            </a:r>
          </a:p>
          <a:p>
            <a:pPr marL="628650" lvl="1" indent="-171450">
              <a:buFont typeface="Arial"/>
              <a:buChar char="•"/>
            </a:pPr>
            <a:r>
              <a:rPr lang="en-US" dirty="0" smtClean="0"/>
              <a:t>Keep focus on outcomes</a:t>
            </a:r>
          </a:p>
          <a:p>
            <a:pPr marL="628650" lvl="1" indent="-171450">
              <a:buFont typeface="Arial"/>
              <a:buChar char="•"/>
            </a:pPr>
            <a:r>
              <a:rPr lang="en-US" dirty="0" smtClean="0"/>
              <a:t>Remember, if what we are doing now was meeting the needs of all students we wouldn’t be having the conversation</a:t>
            </a:r>
          </a:p>
          <a:p>
            <a:pPr marL="628650" lvl="1" indent="-171450">
              <a:buFont typeface="Arial"/>
              <a:buChar char="•"/>
            </a:pPr>
            <a:r>
              <a:rPr lang="en-US" dirty="0" smtClean="0"/>
              <a:t>Allow for a transition period (</a:t>
            </a:r>
            <a:r>
              <a:rPr lang="en-US" i="1" dirty="0" smtClean="0"/>
              <a:t>Phase of Implementation</a:t>
            </a:r>
            <a:r>
              <a:rPr lang="en-US" dirty="0" smtClean="0"/>
              <a:t>)</a:t>
            </a:r>
            <a:r>
              <a:rPr lang="en-US" baseline="0" dirty="0" smtClean="0"/>
              <a:t> </a:t>
            </a:r>
            <a:r>
              <a:rPr lang="en-US" dirty="0" smtClean="0"/>
              <a:t>2-3 years</a:t>
            </a:r>
          </a:p>
          <a:p>
            <a:pPr>
              <a:buNone/>
            </a:pPr>
            <a:r>
              <a:rPr lang="en-US" u="sng" dirty="0" smtClean="0">
                <a:solidFill>
                  <a:srgbClr val="FF0000"/>
                </a:solidFill>
              </a:rPr>
              <a:t>Start with Data</a:t>
            </a:r>
          </a:p>
          <a:p>
            <a:pPr marL="628650" lvl="1" indent="-171450">
              <a:buFont typeface="Arial"/>
              <a:buChar char="•"/>
            </a:pPr>
            <a:r>
              <a:rPr lang="en-US" dirty="0" smtClean="0"/>
              <a:t>Be prepared for the “examination &amp; explanation”</a:t>
            </a:r>
          </a:p>
          <a:p>
            <a:pPr marL="628650" lvl="1" indent="-171450">
              <a:buFont typeface="Arial"/>
              <a:buChar char="•"/>
            </a:pPr>
            <a:r>
              <a:rPr lang="en-US" dirty="0" smtClean="0"/>
              <a:t>Understand that data are simply a “sample” of what is going on</a:t>
            </a:r>
          </a:p>
          <a:p>
            <a:pPr marL="628650" lvl="1" indent="-171450">
              <a:buFont typeface="Arial"/>
              <a:buChar char="•"/>
            </a:pPr>
            <a:r>
              <a:rPr lang="en-US" dirty="0" smtClean="0"/>
              <a:t>Data must be contextualized</a:t>
            </a:r>
          </a:p>
          <a:p>
            <a:pPr marL="628650" lvl="1" indent="-171450">
              <a:buFont typeface="Arial"/>
              <a:buChar char="•"/>
            </a:pPr>
            <a:r>
              <a:rPr lang="en-US" dirty="0" smtClean="0"/>
              <a:t>Don’t drown in the data</a:t>
            </a:r>
          </a:p>
          <a:p>
            <a:pPr marL="628650" lvl="1" indent="-171450">
              <a:buFont typeface="Arial"/>
              <a:buChar char="•"/>
            </a:pPr>
            <a:r>
              <a:rPr lang="en-US" dirty="0" smtClean="0"/>
              <a:t>Assess the integrity of the data (plan to correct)</a:t>
            </a:r>
          </a:p>
          <a:p>
            <a:pPr marL="628650" lvl="1" indent="-171450">
              <a:buFont typeface="Arial"/>
              <a:buChar char="•"/>
            </a:pPr>
            <a:r>
              <a:rPr lang="en-US" dirty="0" smtClean="0"/>
              <a:t>Keep the conversation focused on data that are “in your control”</a:t>
            </a:r>
          </a:p>
          <a:p>
            <a:pPr marL="628650" lvl="1" indent="-171450">
              <a:buFont typeface="Arial"/>
              <a:buChar char="•"/>
            </a:pPr>
            <a:r>
              <a:rPr lang="en-US" dirty="0" smtClean="0"/>
              <a:t>Be prepared with a draft action plan</a:t>
            </a:r>
          </a:p>
          <a:p>
            <a:pPr>
              <a:buNone/>
            </a:pPr>
            <a:r>
              <a:rPr lang="en-US" u="sng" dirty="0" smtClean="0">
                <a:solidFill>
                  <a:srgbClr val="FF0000"/>
                </a:solidFill>
              </a:rPr>
              <a:t>Match Practices to Data</a:t>
            </a:r>
          </a:p>
          <a:p>
            <a:pPr marL="628650" lvl="1" indent="-171450">
              <a:buFont typeface="Arial"/>
              <a:buChar char="•"/>
            </a:pPr>
            <a:r>
              <a:rPr lang="en-US" dirty="0" smtClean="0"/>
              <a:t>Strategies, curricula, and resources independent of what is currently in place</a:t>
            </a:r>
          </a:p>
          <a:p>
            <a:pPr marL="628650" lvl="1" indent="-171450">
              <a:buFont typeface="Arial"/>
              <a:buChar char="•"/>
            </a:pPr>
            <a:r>
              <a:rPr lang="en-US" dirty="0" smtClean="0"/>
              <a:t>Don’t limit to what you currently know – outside resources</a:t>
            </a:r>
          </a:p>
          <a:p>
            <a:pPr marL="628650" lvl="1" indent="-171450">
              <a:buFont typeface="Arial"/>
              <a:buChar char="•"/>
            </a:pPr>
            <a:r>
              <a:rPr lang="en-US" i="1" dirty="0" smtClean="0">
                <a:solidFill>
                  <a:srgbClr val="008000"/>
                </a:solidFill>
              </a:rPr>
              <a:t>Build your daily schedule around priorities</a:t>
            </a:r>
          </a:p>
          <a:p>
            <a:pPr>
              <a:buNone/>
            </a:pPr>
            <a:r>
              <a:rPr lang="en-US" u="sng" dirty="0" smtClean="0">
                <a:solidFill>
                  <a:srgbClr val="FF0000"/>
                </a:solidFill>
              </a:rPr>
              <a:t>Align Resources to Implement Practices</a:t>
            </a:r>
          </a:p>
          <a:p>
            <a:pPr lvl="1"/>
            <a:r>
              <a:rPr lang="en-US" dirty="0" smtClean="0"/>
              <a:t>New roles to reach outcomes will require training and on-going technical assistance (systems)</a:t>
            </a:r>
          </a:p>
          <a:p>
            <a:pPr marL="628650" lvl="1" indent="-171450">
              <a:buFont typeface="Arial"/>
              <a:buChar char="•"/>
            </a:pPr>
            <a:endParaRPr lang="en-US" i="1" dirty="0" smtClean="0">
              <a:solidFill>
                <a:srgbClr val="008000"/>
              </a:solidFill>
            </a:endParaRPr>
          </a:p>
          <a:p>
            <a:pPr marL="628650" lvl="1" indent="-171450">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41</a:t>
            </a:fld>
            <a:endParaRPr lang="en-US" dirty="0"/>
          </a:p>
        </p:txBody>
      </p:sp>
    </p:spTree>
    <p:extLst>
      <p:ext uri="{BB962C8B-B14F-4D97-AF65-F5344CB8AC3E}">
        <p14:creationId xmlns:p14="http://schemas.microsoft.com/office/powerpoint/2010/main" xmlns="" val="623271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447E08-59AF-2348-8110-1DD453C1FA40}" type="slidenum">
              <a:rPr lang="en-US" smtClean="0">
                <a:ea typeface="ＭＳ Ｐゴシック" pitchFamily="-112" charset="-128"/>
                <a:cs typeface="ＭＳ Ｐゴシック" pitchFamily="-112" charset="-128"/>
              </a:rPr>
              <a:pPr fontAlgn="base">
                <a:spcBef>
                  <a:spcPct val="0"/>
                </a:spcBef>
                <a:spcAft>
                  <a:spcPct val="0"/>
                </a:spcAft>
                <a:defRPr/>
              </a:pPr>
              <a:t>42</a:t>
            </a:fld>
            <a:endParaRPr lang="en-US" smtClean="0">
              <a:ea typeface="ＭＳ Ｐゴシック" pitchFamily="-112" charset="-128"/>
              <a:cs typeface="ＭＳ Ｐゴシック" pitchFamily="-112" charset="-128"/>
            </a:endParaRPr>
          </a:p>
        </p:txBody>
      </p:sp>
      <p:sp>
        <p:nvSpPr>
          <p:cNvPr id="1741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41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enough time to collect all the things students do right.</a:t>
            </a:r>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43</a:t>
            </a:fld>
            <a:endParaRPr lang="en-US" dirty="0"/>
          </a:p>
        </p:txBody>
      </p:sp>
    </p:spTree>
    <p:extLst>
      <p:ext uri="{BB962C8B-B14F-4D97-AF65-F5344CB8AC3E}">
        <p14:creationId xmlns:p14="http://schemas.microsoft.com/office/powerpoint/2010/main" xmlns="" val="4278390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behaviors defined as those needing administrative interventions</a:t>
            </a:r>
          </a:p>
          <a:p>
            <a:r>
              <a:rPr lang="en-US" dirty="0" smtClean="0"/>
              <a:t>Minor behaviors dealt with through classroom</a:t>
            </a:r>
            <a:r>
              <a:rPr lang="en-US" baseline="0" dirty="0" smtClean="0"/>
              <a:t> management plan.</a:t>
            </a:r>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46</a:t>
            </a:fld>
            <a:endParaRPr lang="en-US"/>
          </a:p>
        </p:txBody>
      </p:sp>
    </p:spTree>
    <p:extLst>
      <p:ext uri="{BB962C8B-B14F-4D97-AF65-F5344CB8AC3E}">
        <p14:creationId xmlns:p14="http://schemas.microsoft.com/office/powerpoint/2010/main" xmlns="" val="2314439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lori</a:t>
            </a:r>
            <a:endParaRPr lang="en-US" dirty="0"/>
          </a:p>
        </p:txBody>
      </p:sp>
      <p:sp>
        <p:nvSpPr>
          <p:cNvPr id="4" name="Slide Number Placeholder 3"/>
          <p:cNvSpPr>
            <a:spLocks noGrp="1"/>
          </p:cNvSpPr>
          <p:nvPr>
            <p:ph type="sldNum" sz="quarter" idx="10"/>
          </p:nvPr>
        </p:nvSpPr>
        <p:spPr/>
        <p:txBody>
          <a:bodyPr/>
          <a:lstStyle/>
          <a:p>
            <a:pPr>
              <a:defRPr/>
            </a:pPr>
            <a:fld id="{538C7EE4-AF62-4B59-8E5D-3E40DE43F777}" type="slidenum">
              <a:rPr lang="en-US" smtClean="0"/>
              <a:pPr>
                <a:defRPr/>
              </a:pPr>
              <a:t>52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a:latin typeface="Calibri" charset="0"/>
                <a:ea typeface="ＭＳ Ｐゴシック" charset="0"/>
                <a:cs typeface="ＭＳ Ｐゴシック" charset="0"/>
              </a:rPr>
              <a:t>Another important concept for you to understand is that SWPBS is a continuum of Support for All.  </a:t>
            </a:r>
          </a:p>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r>
              <a:rPr lang="en-US" dirty="0">
                <a:latin typeface="Calibri" charset="0"/>
                <a:ea typeface="ＭＳ Ｐゴシック" charset="0"/>
                <a:cs typeface="ＭＳ Ｐゴシック" charset="0"/>
              </a:rPr>
              <a:t>This triangle represents all students in your school. All schools have a continuum of Academic Systems (on the left) and Behavioral Systems (on the right). The Academic Continuum is referred to as Response to Intervention and SWPBS is the Behavioral Systems.</a:t>
            </a:r>
          </a:p>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r>
              <a:rPr lang="en-US" dirty="0">
                <a:latin typeface="Calibri" charset="0"/>
                <a:ea typeface="ＭＳ Ｐゴシック" charset="0"/>
                <a:cs typeface="ＭＳ Ｐゴシック" charset="0"/>
              </a:rPr>
              <a:t>Starting at the bottom of the triangle, in the green are the Tier One Interventions that we provide to all students in all settings.  One the academic side, this is all the instruction we provide to the students in our classes and on the behavior side it involved the preventive procedures like hallway expectations, procedures for lunch dismissal and our on-time to class policies.  These are effective for about 80% of our students. </a:t>
            </a:r>
          </a:p>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r>
              <a:rPr lang="en-US" dirty="0">
                <a:latin typeface="Calibri" charset="0"/>
                <a:ea typeface="ＭＳ Ｐゴシック" charset="0"/>
                <a:cs typeface="ＭＳ Ｐゴシック" charset="0"/>
              </a:rPr>
              <a:t>Some students who are at-risk need more intensive or different responses (a different dose) in Tier 2. Academically these are kids we help in support centers or provide tutoring.  Behaviorally, we may provide targeted social skills instruction or mentors to help them be socially successful in school. We typically serve about 15% of students.</a:t>
            </a:r>
          </a:p>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r>
              <a:rPr lang="en-US" dirty="0">
                <a:latin typeface="Calibri" charset="0"/>
                <a:ea typeface="ＭＳ Ｐゴシック" charset="0"/>
                <a:cs typeface="ＭＳ Ｐゴシック" charset="0"/>
              </a:rPr>
              <a:t>The students at the top of the triangle are our students who require Tier Three interventions.  These are individualized, based on specialized assessments and intense in nature.  These students at the top of the triangle take more time, energy and resources. </a:t>
            </a:r>
          </a:p>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r>
              <a:rPr lang="en-US" dirty="0">
                <a:latin typeface="Calibri" charset="0"/>
                <a:ea typeface="ＭＳ Ｐゴシック" charset="0"/>
                <a:cs typeface="ＭＳ Ｐゴシック" charset="0"/>
              </a:rPr>
              <a:t>This year, we are focusing on Tier One interventions.  We are building our triangle, if you will. </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AEED2A-25D8-B246-9336-BE3E34F0AB3F}" type="slidenum">
              <a:rPr lang="en-US" sz="1200"/>
              <a:pPr eaLnBrk="1" hangingPunct="1"/>
              <a:t>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r>
              <a:rPr lang="en-US" dirty="0" smtClean="0"/>
              <a:t>Points </a:t>
            </a:r>
            <a:r>
              <a:rPr lang="en-US" dirty="0" smtClean="0"/>
              <a:t>to cover:</a:t>
            </a:r>
          </a:p>
          <a:p>
            <a:pPr eaLnBrk="1" hangingPunct="1">
              <a:buFontTx/>
              <a:buChar char="•"/>
            </a:pPr>
            <a:r>
              <a:rPr lang="en-US" dirty="0" smtClean="0"/>
              <a:t>Academic engaged time is the smallest amount of time, but is the time when there are the least amount of behaviors.</a:t>
            </a:r>
          </a:p>
        </p:txBody>
      </p:sp>
      <p:sp>
        <p:nvSpPr>
          <p:cNvPr id="23556" name="Slide Number Placeholder 3"/>
          <p:cNvSpPr>
            <a:spLocks noGrp="1"/>
          </p:cNvSpPr>
          <p:nvPr>
            <p:ph type="sldNum" sz="quarter" idx="5"/>
          </p:nvPr>
        </p:nvSpPr>
        <p:spPr bwMode="auto">
          <a:noFill/>
          <a:ln>
            <a:miter lim="800000"/>
            <a:headEnd/>
            <a:tailEnd/>
          </a:ln>
        </p:spPr>
        <p:txBody>
          <a:bodyPr/>
          <a:lstStyle/>
          <a:p>
            <a:fld id="{BFD324AC-0600-4232-961D-451BA6346CBD}"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38C7EE4-AF62-4B59-8E5D-3E40DE43F777}"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8</a:t>
            </a:fld>
            <a:endParaRPr lang="en-US"/>
          </a:p>
        </p:txBody>
      </p:sp>
    </p:spTree>
    <p:extLst>
      <p:ext uri="{BB962C8B-B14F-4D97-AF65-F5344CB8AC3E}">
        <p14:creationId xmlns:p14="http://schemas.microsoft.com/office/powerpoint/2010/main" xmlns="" val="146692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90000"/>
              </a:lnSpc>
              <a:defRPr/>
            </a:pPr>
            <a:r>
              <a:rPr lang="en-US" sz="1200" dirty="0" smtClean="0">
                <a:latin typeface="Times New Roman" pitchFamily="-108" charset="0"/>
              </a:rPr>
              <a:t>To correctly establish classroom rules we need to understand some specific vocabulary.</a:t>
            </a:r>
          </a:p>
          <a:p>
            <a:pPr>
              <a:lnSpc>
                <a:spcPct val="90000"/>
              </a:lnSpc>
              <a:defRPr/>
            </a:pPr>
            <a:endParaRPr lang="en-US" sz="1200" dirty="0" smtClean="0">
              <a:latin typeface="Times New Roman" pitchFamily="-108" charset="0"/>
            </a:endParaRPr>
          </a:p>
          <a:p>
            <a:pPr>
              <a:lnSpc>
                <a:spcPct val="90000"/>
              </a:lnSpc>
              <a:defRPr/>
            </a:pPr>
            <a:r>
              <a:rPr lang="en-US" sz="1200" dirty="0" smtClean="0">
                <a:latin typeface="Times New Roman" pitchFamily="-108" charset="0"/>
              </a:rPr>
              <a:t>Although they are associated, expectations and rules are not the same.  </a:t>
            </a:r>
          </a:p>
          <a:p>
            <a:pPr>
              <a:lnSpc>
                <a:spcPct val="90000"/>
              </a:lnSpc>
              <a:defRPr/>
            </a:pPr>
            <a:endParaRPr lang="en-US" sz="1200" dirty="0" smtClean="0">
              <a:latin typeface="Times New Roman" pitchFamily="-108" charset="0"/>
            </a:endParaRPr>
          </a:p>
          <a:p>
            <a:pPr>
              <a:lnSpc>
                <a:spcPct val="90000"/>
              </a:lnSpc>
              <a:defRPr/>
            </a:pPr>
            <a:r>
              <a:rPr lang="en-US" sz="1200" dirty="0" smtClean="0">
                <a:latin typeface="Times New Roman" pitchFamily="-108" charset="0"/>
              </a:rPr>
              <a:t>Expectations are the outcomes we want to get.  For example, we want students to be Safe, to be Respectful, to be a Learner, to be Responsible.  These are expectations or outcomes.</a:t>
            </a:r>
          </a:p>
          <a:p>
            <a:pPr>
              <a:lnSpc>
                <a:spcPct val="90000"/>
              </a:lnSpc>
              <a:defRPr/>
            </a:pPr>
            <a:endParaRPr lang="en-US" sz="1200" dirty="0" smtClean="0">
              <a:latin typeface="Times New Roman" pitchFamily="-108" charset="0"/>
            </a:endParaRPr>
          </a:p>
          <a:p>
            <a:pPr>
              <a:lnSpc>
                <a:spcPct val="90000"/>
              </a:lnSpc>
              <a:defRPr/>
            </a:pPr>
            <a:r>
              <a:rPr lang="en-US" sz="1200" dirty="0" smtClean="0">
                <a:latin typeface="Times New Roman" pitchFamily="-108" charset="0"/>
              </a:rPr>
              <a:t>Rules are how we get to those outcomes.  Rules are specific, they define what we want students TO DO and they provide a consistent guideline for how to meet the standards of our expectations.</a:t>
            </a:r>
          </a:p>
          <a:p>
            <a:pPr>
              <a:lnSpc>
                <a:spcPct val="90000"/>
              </a:lnSpc>
              <a:defRPr/>
            </a:pPr>
            <a:endParaRPr lang="en-US" sz="1200" dirty="0" smtClean="0">
              <a:latin typeface="Times New Roman" pitchFamily="-108" charset="0"/>
            </a:endParaRPr>
          </a:p>
          <a:p>
            <a:pPr>
              <a:lnSpc>
                <a:spcPct val="90000"/>
              </a:lnSpc>
              <a:defRPr/>
            </a:pPr>
            <a:r>
              <a:rPr lang="en-US" sz="1200" dirty="0" smtClean="0">
                <a:latin typeface="Times New Roman" pitchFamily="-108" charset="0"/>
              </a:rPr>
              <a:t>You have already identified the expectations for your school.  You have used those expectations to create rules for non-classroom settings- these are on your matrix.  Our focus today is using school wide expectations to identify individual classroom rules.</a:t>
            </a:r>
          </a:p>
          <a:p>
            <a:pPr>
              <a:lnSpc>
                <a:spcPct val="90000"/>
              </a:lnSpc>
              <a:defRPr/>
            </a:pPr>
            <a:endParaRPr lang="en-US" sz="1200" dirty="0" smtClean="0">
              <a:latin typeface="Times New Roman" pitchFamily="-108" charset="0"/>
            </a:endParaRPr>
          </a:p>
          <a:p>
            <a:pPr>
              <a:lnSpc>
                <a:spcPct val="90000"/>
              </a:lnSpc>
              <a:defRPr/>
            </a:pPr>
            <a:r>
              <a:rPr lang="en-US" sz="1200" dirty="0" smtClean="0">
                <a:latin typeface="Times New Roman" pitchFamily="-108" charset="0"/>
              </a:rPr>
              <a:t>For example, what does it mean to be Safe in Mrs. Anderson’s kindergarten classroom? Or what does it mean to be Respectful in Mr. Smith’s PE class?</a:t>
            </a:r>
          </a:p>
          <a:p>
            <a:pPr>
              <a:lnSpc>
                <a:spcPct val="90000"/>
              </a:lnSpc>
              <a:defRPr/>
            </a:pPr>
            <a:endParaRPr lang="en-US" sz="1200" dirty="0" smtClean="0">
              <a:latin typeface="Times New Roman" pitchFamily="-108" charset="0"/>
            </a:endParaRPr>
          </a:p>
          <a:p>
            <a:pPr>
              <a:lnSpc>
                <a:spcPct val="90000"/>
              </a:lnSpc>
              <a:defRPr/>
            </a:pPr>
            <a:r>
              <a:rPr lang="en-US" sz="1200" dirty="0" smtClean="0">
                <a:latin typeface="Times New Roman" pitchFamily="-108" charset="0"/>
              </a:rPr>
              <a:t>Again, expectations are the outcomes we want for students and you’ve already identified those on your matrix.  Rules are the specific criteria for meeting those expectations in each classroom within your building.</a:t>
            </a:r>
          </a:p>
          <a:p>
            <a:pPr>
              <a:lnSpc>
                <a:spcPct val="90000"/>
              </a:lnSpc>
              <a:defRPr/>
            </a:pPr>
            <a:endParaRPr lang="en-US" sz="1200" dirty="0" smtClean="0">
              <a:latin typeface="Times New Roman" pitchFamily="-108" charset="0"/>
            </a:endParaRPr>
          </a:p>
          <a:p>
            <a:pPr>
              <a:lnSpc>
                <a:spcPct val="90000"/>
              </a:lnSpc>
              <a:defRPr/>
            </a:pPr>
            <a:r>
              <a:rPr lang="en-US" sz="1200" dirty="0" smtClean="0">
                <a:latin typeface="Times New Roman" pitchFamily="-108" charset="0"/>
              </a:rPr>
              <a:t>(Newcomer, 2008)</a:t>
            </a:r>
          </a:p>
          <a:p>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9</a:t>
            </a:fld>
            <a:endParaRPr lang="en-US"/>
          </a:p>
        </p:txBody>
      </p:sp>
    </p:spTree>
    <p:extLst>
      <p:ext uri="{BB962C8B-B14F-4D97-AF65-F5344CB8AC3E}">
        <p14:creationId xmlns:p14="http://schemas.microsoft.com/office/powerpoint/2010/main" xmlns="" val="4268167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ea typeface="ＭＳ Ｐゴシック" charset="0"/>
                <a:cs typeface="ＭＳ Ｐゴシック" charset="0"/>
              </a:rPr>
              <a:t>Other ideas to consider…</a:t>
            </a:r>
          </a:p>
          <a:p>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Students should be given an opportunity for input about classroom rules.  This increases the likelihood they will know and follow the rules.</a:t>
            </a:r>
          </a:p>
          <a:p>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 Classroom rules should be posted so they are easily seen.  This serves as a reminder to students AND increases the likelihood teachers will teach, model, refer to and reinforce the rules.</a:t>
            </a:r>
          </a:p>
          <a:p>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Rules should be manageable and not require excessive time to hold students accountable.</a:t>
            </a:r>
          </a:p>
          <a:p>
            <a:endParaRPr lang="en-US" dirty="0"/>
          </a:p>
        </p:txBody>
      </p:sp>
      <p:sp>
        <p:nvSpPr>
          <p:cNvPr id="4" name="Slide Number Placeholder 3"/>
          <p:cNvSpPr>
            <a:spLocks noGrp="1"/>
          </p:cNvSpPr>
          <p:nvPr>
            <p:ph type="sldNum" sz="quarter" idx="10"/>
          </p:nvPr>
        </p:nvSpPr>
        <p:spPr/>
        <p:txBody>
          <a:bodyPr/>
          <a:lstStyle/>
          <a:p>
            <a:fld id="{32906A30-D353-47E8-BCFB-772FED5529CF}" type="slidenum">
              <a:rPr lang="en-US" smtClean="0"/>
              <a:pPr/>
              <a:t>11</a:t>
            </a:fld>
            <a:endParaRPr lang="en-US"/>
          </a:p>
        </p:txBody>
      </p:sp>
    </p:spTree>
    <p:extLst>
      <p:ext uri="{BB962C8B-B14F-4D97-AF65-F5344CB8AC3E}">
        <p14:creationId xmlns:p14="http://schemas.microsoft.com/office/powerpoint/2010/main" xmlns="" val="2300657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School wide reward system for reinforcing the use of desired social behaviors</a:t>
            </a:r>
          </a:p>
        </p:txBody>
      </p:sp>
      <p:sp>
        <p:nvSpPr>
          <p:cNvPr id="4" name="Slide Number Placeholder 3"/>
          <p:cNvSpPr>
            <a:spLocks noGrp="1"/>
          </p:cNvSpPr>
          <p:nvPr>
            <p:ph type="sldNum" sz="quarter" idx="10"/>
          </p:nvPr>
        </p:nvSpPr>
        <p:spPr/>
        <p:txBody>
          <a:bodyPr/>
          <a:lstStyle/>
          <a:p>
            <a:pPr>
              <a:defRPr/>
            </a:pPr>
            <a:fld id="{538C7EE4-AF62-4B59-8E5D-3E40DE43F777}"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5E8BB52-9570-4E74-A725-51071CC74501}"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04ED6-1B71-4B82-BC83-1882765424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E8BB52-9570-4E74-A725-51071CC74501}" type="datetimeFigureOut">
              <a:rPr lang="en-US" smtClean="0"/>
              <a:pPr/>
              <a:t>10/5/2012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04ED6-1B71-4B82-BC83-188276542456}"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5E8BB52-9570-4E74-A725-51071CC74501}"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04ED6-1B71-4B82-BC83-18827654245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5E8BB52-9570-4E74-A725-51071CC74501}"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04ED6-1B71-4B82-BC83-1882765424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5E8BB52-9570-4E74-A725-51071CC74501}"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04ED6-1B71-4B82-BC83-1882765424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5E8BB52-9570-4E74-A725-51071CC74501}"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04ED6-1B71-4B82-BC83-188276542456}"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E8BB52-9570-4E74-A725-51071CC74501}"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04ED6-1B71-4B82-BC83-1882765424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5E8BB52-9570-4E74-A725-51071CC74501}" type="datetimeFigureOut">
              <a:rPr lang="en-US" smtClean="0"/>
              <a:pPr/>
              <a:t>10/5/2012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04ED6-1B71-4B82-BC83-1882765424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5E8BB52-9570-4E74-A725-51071CC74501}" type="datetimeFigureOut">
              <a:rPr lang="en-US" smtClean="0"/>
              <a:pPr/>
              <a:t>10/5/2012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004ED6-1B71-4B82-BC83-1882765424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5E8BB52-9570-4E74-A725-51071CC74501}" type="datetimeFigureOut">
              <a:rPr lang="en-US" smtClean="0"/>
              <a:pPr/>
              <a:t>10/5/2012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004ED6-1B71-4B82-BC83-1882765424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8BB52-9570-4E74-A725-51071CC74501}" type="datetimeFigureOut">
              <a:rPr lang="en-US" smtClean="0"/>
              <a:pPr/>
              <a:t>10/5/2012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004ED6-1B71-4B82-BC83-1882765424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E8BB52-9570-4E74-A725-51071CC74501}" type="datetimeFigureOut">
              <a:rPr lang="en-US" smtClean="0"/>
              <a:pPr/>
              <a:t>10/5/2012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04ED6-1B71-4B82-BC83-1882765424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95E8BB52-9570-4E74-A725-51071CC74501}" type="datetimeFigureOut">
              <a:rPr lang="en-US" smtClean="0"/>
              <a:pPr/>
              <a:t>10/5/2012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C9004ED6-1B71-4B82-BC83-1882765424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notesSlide" Target="../notesSlides/notesSlide13.xml"/><Relationship Id="rId16" Type="http://schemas.openxmlformats.org/officeDocument/2006/relationships/image" Target="../media/image25.jpeg"/><Relationship Id="rId20"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0.jpeg"/><Relationship Id="rId5" Type="http://schemas.openxmlformats.org/officeDocument/2006/relationships/image" Target="../media/image15.jpeg"/><Relationship Id="rId15" Type="http://schemas.openxmlformats.org/officeDocument/2006/relationships/image" Target="../media/image24.jpeg"/><Relationship Id="rId10" Type="http://schemas.openxmlformats.org/officeDocument/2006/relationships/image" Target="../media/image12.png"/><Relationship Id="rId19" Type="http://schemas.openxmlformats.org/officeDocument/2006/relationships/image" Target="../media/image28.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www.swi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education.alaska.gov/"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
            </a:r>
            <a:br>
              <a:rPr lang="en-US" b="1" dirty="0" smtClean="0"/>
            </a:br>
            <a:endParaRPr lang="en-US" dirty="0"/>
          </a:p>
        </p:txBody>
      </p:sp>
      <p:sp>
        <p:nvSpPr>
          <p:cNvPr id="6" name="Subtitle 5"/>
          <p:cNvSpPr>
            <a:spLocks noGrp="1"/>
          </p:cNvSpPr>
          <p:nvPr>
            <p:ph type="subTitle" idx="1"/>
          </p:nvPr>
        </p:nvSpPr>
        <p:spPr>
          <a:xfrm>
            <a:off x="1295400" y="3733800"/>
            <a:ext cx="6498159" cy="916641"/>
          </a:xfrm>
        </p:spPr>
        <p:txBody>
          <a:bodyPr>
            <a:normAutofit/>
          </a:bodyPr>
          <a:lstStyle/>
          <a:p>
            <a:pPr marL="457200" indent="-457200">
              <a:buFont typeface="Arial"/>
              <a:buChar char="•"/>
            </a:pPr>
            <a:r>
              <a:rPr lang="en-US" sz="2800" dirty="0" smtClean="0">
                <a:solidFill>
                  <a:schemeClr val="bg1">
                    <a:lumMod val="50000"/>
                  </a:schemeClr>
                </a:solidFill>
              </a:rPr>
              <a:t>Work session: Day 2</a:t>
            </a:r>
            <a:endParaRPr lang="en-US" sz="2800" dirty="0">
              <a:solidFill>
                <a:schemeClr val="bg1">
                  <a:lumMod val="50000"/>
                </a:schemeClr>
              </a:solidFill>
            </a:endParaRPr>
          </a:p>
        </p:txBody>
      </p:sp>
      <p:sp>
        <p:nvSpPr>
          <p:cNvPr id="7" name="Rectangle 6"/>
          <p:cNvSpPr/>
          <p:nvPr/>
        </p:nvSpPr>
        <p:spPr>
          <a:xfrm>
            <a:off x="1295400" y="1752600"/>
            <a:ext cx="6553200" cy="1938992"/>
          </a:xfrm>
          <a:prstGeom prst="rect">
            <a:avLst/>
          </a:prstGeom>
        </p:spPr>
        <p:txBody>
          <a:bodyPr wrap="square">
            <a:spAutoFit/>
          </a:bodyPr>
          <a:lstStyle/>
          <a:p>
            <a:pPr algn="ctr"/>
            <a:r>
              <a:rPr lang="en-US" sz="4000" b="1" dirty="0">
                <a:solidFill>
                  <a:srgbClr val="0070C0"/>
                </a:solidFill>
              </a:rPr>
              <a:t>Positive Behavior Interventions &amp; Supports</a:t>
            </a:r>
          </a:p>
          <a:p>
            <a:pPr algn="ctr"/>
            <a:r>
              <a:rPr lang="en-US" sz="4000" b="1" dirty="0">
                <a:solidFill>
                  <a:srgbClr val="0070C0"/>
                </a:solidFill>
              </a:rPr>
              <a:t>Framework Development </a:t>
            </a:r>
            <a:endParaRPr lang="en-US" sz="4000" dirty="0"/>
          </a:p>
        </p:txBody>
      </p:sp>
      <p:pic>
        <p:nvPicPr>
          <p:cNvPr id="9" name="Picture 8" descr="Color EED"/>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914400" y="4800600"/>
            <a:ext cx="13652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New Roman" charset="0"/>
                <a:ea typeface="ＭＳ Ｐゴシック" charset="0"/>
                <a:cs typeface="ＭＳ Ｐゴシック" charset="0"/>
              </a:rPr>
              <a:t>Guidelines for Writing Classroom Rules</a:t>
            </a:r>
            <a:endParaRPr lang="en-US" dirty="0"/>
          </a:p>
        </p:txBody>
      </p:sp>
      <p:sp>
        <p:nvSpPr>
          <p:cNvPr id="3" name="Content Placeholder 2"/>
          <p:cNvSpPr>
            <a:spLocks noGrp="1"/>
          </p:cNvSpPr>
          <p:nvPr>
            <p:ph idx="1"/>
          </p:nvPr>
        </p:nvSpPr>
        <p:spPr/>
        <p:txBody>
          <a:bodyPr/>
          <a:lstStyle/>
          <a:p>
            <a:pPr marL="514350" indent="-514350">
              <a:buFont typeface="Arial" charset="0"/>
              <a:buNone/>
            </a:pPr>
            <a:r>
              <a:rPr lang="en-US" dirty="0">
                <a:latin typeface="Times New Roman" charset="0"/>
                <a:ea typeface="ＭＳ Ｐゴシック" charset="0"/>
                <a:cs typeface="ＭＳ Ｐゴシック" charset="0"/>
              </a:rPr>
              <a:t>Consistent with </a:t>
            </a:r>
            <a:r>
              <a:rPr lang="en-US" dirty="0" smtClean="0">
                <a:latin typeface="Times New Roman" charset="0"/>
                <a:ea typeface="ＭＳ Ｐゴシック" charset="0"/>
                <a:cs typeface="ＭＳ Ｐゴシック" charset="0"/>
              </a:rPr>
              <a:t>school-wide </a:t>
            </a:r>
            <a:r>
              <a:rPr lang="en-US" dirty="0">
                <a:latin typeface="Times New Roman" charset="0"/>
                <a:ea typeface="ＭＳ Ｐゴシック" charset="0"/>
                <a:cs typeface="ＭＳ Ｐゴシック" charset="0"/>
              </a:rPr>
              <a:t>expectations/rules</a:t>
            </a:r>
          </a:p>
          <a:p>
            <a:pPr marL="514350" indent="-514350">
              <a:buFont typeface="Calibri" charset="0"/>
              <a:buAutoNum type="arabicPeriod"/>
            </a:pPr>
            <a:r>
              <a:rPr lang="en-US" dirty="0">
                <a:latin typeface="Times New Roman" charset="0"/>
                <a:ea typeface="ＭＳ Ｐゴシック" charset="0"/>
                <a:cs typeface="ＭＳ Ｐゴシック" charset="0"/>
              </a:rPr>
              <a:t>Observable  </a:t>
            </a:r>
          </a:p>
          <a:p>
            <a:pPr marL="514350" indent="-514350">
              <a:buFont typeface="Calibri" charset="0"/>
              <a:buAutoNum type="arabicPeriod"/>
            </a:pPr>
            <a:r>
              <a:rPr lang="en-US" dirty="0">
                <a:latin typeface="Times New Roman" charset="0"/>
                <a:ea typeface="ＭＳ Ｐゴシック" charset="0"/>
                <a:cs typeface="ＭＳ Ｐゴシック" charset="0"/>
              </a:rPr>
              <a:t>Measureable</a:t>
            </a:r>
          </a:p>
          <a:p>
            <a:pPr marL="514350" indent="-514350">
              <a:buFont typeface="Calibri" charset="0"/>
              <a:buAutoNum type="arabicPeriod"/>
            </a:pPr>
            <a:r>
              <a:rPr lang="en-US" dirty="0">
                <a:latin typeface="Times New Roman" charset="0"/>
                <a:ea typeface="ＭＳ Ｐゴシック" charset="0"/>
                <a:cs typeface="ＭＳ Ｐゴシック" charset="0"/>
              </a:rPr>
              <a:t>Positively stated</a:t>
            </a:r>
          </a:p>
          <a:p>
            <a:pPr marL="514350" indent="-514350">
              <a:buFont typeface="Arial" charset="0"/>
              <a:buAutoNum type="arabicPeriod"/>
            </a:pPr>
            <a:r>
              <a:rPr lang="en-US" dirty="0">
                <a:latin typeface="Times New Roman" charset="0"/>
                <a:ea typeface="ＭＳ Ｐゴシック" charset="0"/>
                <a:cs typeface="ＭＳ Ｐゴシック" charset="0"/>
              </a:rPr>
              <a:t>Understandable</a:t>
            </a:r>
          </a:p>
          <a:p>
            <a:pPr marL="514350" indent="-514350">
              <a:buFont typeface="Arial" charset="0"/>
              <a:buAutoNum type="arabicPeriod"/>
            </a:pPr>
            <a:r>
              <a:rPr lang="en-US" dirty="0">
                <a:latin typeface="Times New Roman" charset="0"/>
                <a:ea typeface="ＭＳ Ｐゴシック" charset="0"/>
                <a:cs typeface="ＭＳ Ｐゴシック" charset="0"/>
              </a:rPr>
              <a:t>Always applicable – Something the teacher will consistently enforce</a:t>
            </a:r>
          </a:p>
          <a:p>
            <a:endParaRPr lang="en-US" dirty="0"/>
          </a:p>
        </p:txBody>
      </p:sp>
    </p:spTree>
    <p:extLst>
      <p:ext uri="{BB962C8B-B14F-4D97-AF65-F5344CB8AC3E}">
        <p14:creationId xmlns:p14="http://schemas.microsoft.com/office/powerpoint/2010/main" xmlns="" val="885303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New Roman" charset="0"/>
                <a:ea typeface="ＭＳ Ｐゴシック" charset="0"/>
                <a:cs typeface="ＭＳ Ｐゴシック" charset="0"/>
              </a:rPr>
              <a:t>Other Considerations…</a:t>
            </a:r>
            <a:endParaRPr lang="en-US" dirty="0"/>
          </a:p>
        </p:txBody>
      </p:sp>
      <p:sp>
        <p:nvSpPr>
          <p:cNvPr id="3" name="Content Placeholder 2"/>
          <p:cNvSpPr>
            <a:spLocks noGrp="1"/>
          </p:cNvSpPr>
          <p:nvPr>
            <p:ph idx="1"/>
          </p:nvPr>
        </p:nvSpPr>
        <p:spPr/>
        <p:txBody>
          <a:bodyPr>
            <a:normAutofit/>
          </a:bodyPr>
          <a:lstStyle/>
          <a:p>
            <a:pPr>
              <a:spcBef>
                <a:spcPts val="0"/>
              </a:spcBef>
            </a:pPr>
            <a:r>
              <a:rPr lang="en-US" sz="2800" dirty="0">
                <a:latin typeface="Times New Roman" charset="0"/>
                <a:ea typeface="ＭＳ Ｐゴシック" charset="0"/>
                <a:cs typeface="ＭＳ Ｐゴシック" charset="0"/>
              </a:rPr>
              <a:t>Students play a role in formulating rules</a:t>
            </a:r>
          </a:p>
          <a:p>
            <a:pPr>
              <a:spcBef>
                <a:spcPts val="0"/>
              </a:spcBef>
              <a:buFont typeface="Arial" charset="0"/>
              <a:buNone/>
            </a:pPr>
            <a:endParaRPr lang="en-US" sz="2800" dirty="0">
              <a:latin typeface="Times New Roman" charset="0"/>
              <a:ea typeface="ＭＳ Ｐゴシック" charset="0"/>
              <a:cs typeface="ＭＳ Ｐゴシック" charset="0"/>
            </a:endParaRPr>
          </a:p>
          <a:p>
            <a:pPr>
              <a:spcBef>
                <a:spcPts val="0"/>
              </a:spcBef>
            </a:pPr>
            <a:r>
              <a:rPr lang="en-US" sz="2800" dirty="0">
                <a:latin typeface="Times New Roman" charset="0"/>
                <a:ea typeface="ＭＳ Ｐゴシック" charset="0"/>
                <a:cs typeface="ＭＳ Ｐゴシック" charset="0"/>
              </a:rPr>
              <a:t>Rules displayed prominently; easily seen</a:t>
            </a:r>
          </a:p>
          <a:p>
            <a:pPr>
              <a:spcBef>
                <a:spcPts val="0"/>
              </a:spcBef>
              <a:buFont typeface="Arial" charset="0"/>
              <a:buNone/>
            </a:pPr>
            <a:endParaRPr lang="en-US" sz="2800" dirty="0">
              <a:latin typeface="Times New Roman" charset="0"/>
              <a:ea typeface="ＭＳ Ｐゴシック" charset="0"/>
              <a:cs typeface="ＭＳ Ｐゴシック" charset="0"/>
            </a:endParaRPr>
          </a:p>
          <a:p>
            <a:pPr>
              <a:spcBef>
                <a:spcPts val="0"/>
              </a:spcBef>
            </a:pPr>
            <a:r>
              <a:rPr lang="en-US" sz="2800" dirty="0">
                <a:latin typeface="Times New Roman" charset="0"/>
                <a:ea typeface="ＭＳ Ｐゴシック" charset="0"/>
                <a:cs typeface="ＭＳ Ｐゴシック" charset="0"/>
              </a:rPr>
              <a:t>Teacher models and reinforces consistently </a:t>
            </a:r>
          </a:p>
          <a:p>
            <a:pPr>
              <a:spcBef>
                <a:spcPts val="0"/>
              </a:spcBef>
            </a:pPr>
            <a:endParaRPr lang="en-US" sz="2800" dirty="0">
              <a:latin typeface="Times New Roman" charset="0"/>
              <a:ea typeface="ＭＳ Ｐゴシック" charset="0"/>
              <a:cs typeface="ＭＳ Ｐゴシック" charset="0"/>
            </a:endParaRPr>
          </a:p>
          <a:p>
            <a:pPr>
              <a:spcBef>
                <a:spcPts val="0"/>
              </a:spcBef>
            </a:pPr>
            <a:r>
              <a:rPr lang="en-US" sz="2800" dirty="0">
                <a:latin typeface="Times New Roman" charset="0"/>
                <a:ea typeface="ＭＳ Ｐゴシック" charset="0"/>
                <a:cs typeface="ＭＳ Ｐゴシック" charset="0"/>
              </a:rPr>
              <a:t>Rules that are easily monitored</a:t>
            </a:r>
          </a:p>
          <a:p>
            <a:endParaRPr lang="en-US" dirty="0"/>
          </a:p>
        </p:txBody>
      </p:sp>
    </p:spTree>
    <p:extLst>
      <p:ext uri="{BB962C8B-B14F-4D97-AF65-F5344CB8AC3E}">
        <p14:creationId xmlns:p14="http://schemas.microsoft.com/office/powerpoint/2010/main" xmlns="" val="280925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New Roman" charset="0"/>
                <a:ea typeface="ＭＳ Ｐゴシック" charset="0"/>
                <a:cs typeface="ＭＳ Ｐゴシック" charset="0"/>
              </a:rPr>
              <a:t>Expectations and Rules</a:t>
            </a:r>
            <a:br>
              <a:rPr lang="en-US" sz="4800" dirty="0">
                <a:latin typeface="Times New Roman" charset="0"/>
                <a:ea typeface="ＭＳ Ｐゴシック" charset="0"/>
                <a:cs typeface="ＭＳ Ｐゴシック" charset="0"/>
              </a:rPr>
            </a:br>
            <a:r>
              <a:rPr lang="en-US" sz="4800" dirty="0">
                <a:latin typeface="Times New Roman" charset="0"/>
                <a:ea typeface="ＭＳ Ｐゴシック" charset="0"/>
                <a:cs typeface="ＭＳ Ｐゴシック" charset="0"/>
              </a:rPr>
              <a:t>Example…</a:t>
            </a:r>
            <a:endParaRPr lang="en-US" dirty="0"/>
          </a:p>
        </p:txBody>
      </p:sp>
      <p:sp>
        <p:nvSpPr>
          <p:cNvPr id="3" name="Content Placeholder 2"/>
          <p:cNvSpPr>
            <a:spLocks noGrp="1"/>
          </p:cNvSpPr>
          <p:nvPr>
            <p:ph idx="1"/>
          </p:nvPr>
        </p:nvSpPr>
        <p:spPr/>
        <p:txBody>
          <a:bodyPr/>
          <a:lstStyle/>
          <a:p>
            <a:r>
              <a:rPr lang="en-US" dirty="0">
                <a:latin typeface="Times New Roman" charset="0"/>
                <a:ea typeface="ＭＳ Ｐゴシック" charset="0"/>
                <a:cs typeface="ＭＳ Ｐゴシック" charset="0"/>
              </a:rPr>
              <a:t>Expectation is: Students will be </a:t>
            </a:r>
            <a:r>
              <a:rPr lang="en-US" b="1" dirty="0" smtClean="0">
                <a:latin typeface="Times New Roman" charset="0"/>
                <a:ea typeface="ＭＳ Ｐゴシック" charset="0"/>
                <a:cs typeface="ＭＳ Ｐゴシック" charset="0"/>
              </a:rPr>
              <a:t>Safe</a:t>
            </a:r>
          </a:p>
          <a:p>
            <a:r>
              <a:rPr lang="en-US" dirty="0" smtClean="0">
                <a:latin typeface="Times New Roman" charset="0"/>
                <a:ea typeface="ＭＳ Ｐゴシック" charset="0"/>
              </a:rPr>
              <a:t>Rules </a:t>
            </a:r>
            <a:r>
              <a:rPr lang="en-US" dirty="0">
                <a:latin typeface="Times New Roman" charset="0"/>
                <a:ea typeface="ＭＳ Ｐゴシック" charset="0"/>
              </a:rPr>
              <a:t>are…</a:t>
            </a:r>
          </a:p>
          <a:p>
            <a:pPr lvl="1">
              <a:buNone/>
            </a:pPr>
            <a:endParaRPr lang="en-US" sz="800" dirty="0">
              <a:latin typeface="Times New Roman" charset="0"/>
              <a:ea typeface="ＭＳ Ｐゴシック" charset="0"/>
            </a:endParaRPr>
          </a:p>
          <a:p>
            <a:pPr lvl="2"/>
            <a:r>
              <a:rPr lang="en-US" sz="2800" i="1" dirty="0">
                <a:latin typeface="Times New Roman" charset="0"/>
                <a:ea typeface="ヒラギノ角ゴ Pro W3" charset="0"/>
              </a:rPr>
              <a:t>Keep hands and feet to self</a:t>
            </a:r>
          </a:p>
          <a:p>
            <a:pPr lvl="2">
              <a:buNone/>
            </a:pPr>
            <a:endParaRPr lang="en-US" sz="1600" i="1" dirty="0">
              <a:latin typeface="Times New Roman" charset="0"/>
              <a:ea typeface="ヒラギノ角ゴ Pro W3" charset="0"/>
            </a:endParaRPr>
          </a:p>
          <a:p>
            <a:pPr lvl="2"/>
            <a:r>
              <a:rPr lang="en-US" sz="2800" i="1" dirty="0">
                <a:latin typeface="Times New Roman" charset="0"/>
                <a:ea typeface="ヒラギノ角ゴ Pro W3" charset="0"/>
              </a:rPr>
              <a:t>Use materials correctly</a:t>
            </a:r>
          </a:p>
          <a:p>
            <a:pPr marL="0" indent="0">
              <a:buNone/>
            </a:pPr>
            <a:endParaRPr lang="en-US" dirty="0"/>
          </a:p>
        </p:txBody>
      </p:sp>
    </p:spTree>
    <p:extLst>
      <p:ext uri="{BB962C8B-B14F-4D97-AF65-F5344CB8AC3E}">
        <p14:creationId xmlns:p14="http://schemas.microsoft.com/office/powerpoint/2010/main" xmlns="" val="389193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New Roman" charset="0"/>
                <a:ea typeface="ＭＳ Ｐゴシック" charset="0"/>
                <a:cs typeface="ＭＳ Ｐゴシック" charset="0"/>
              </a:rPr>
              <a:t>Classroom </a:t>
            </a:r>
            <a:r>
              <a:rPr lang="en-US" sz="4800" dirty="0" smtClean="0">
                <a:latin typeface="Times New Roman" charset="0"/>
                <a:ea typeface="ＭＳ Ｐゴシック" charset="0"/>
                <a:cs typeface="ＭＳ Ｐゴシック" charset="0"/>
              </a:rPr>
              <a:t>rule writing activity </a:t>
            </a:r>
            <a:endParaRPr lang="en-US" dirty="0"/>
          </a:p>
        </p:txBody>
      </p:sp>
      <p:sp>
        <p:nvSpPr>
          <p:cNvPr id="3" name="Content Placeholder 2"/>
          <p:cNvSpPr>
            <a:spLocks noGrp="1"/>
          </p:cNvSpPr>
          <p:nvPr>
            <p:ph idx="1"/>
          </p:nvPr>
        </p:nvSpPr>
        <p:spPr/>
        <p:txBody>
          <a:bodyPr/>
          <a:lstStyle/>
          <a:p>
            <a:r>
              <a:rPr lang="en-US" dirty="0">
                <a:latin typeface="Times New Roman" charset="0"/>
                <a:ea typeface="ＭＳ Ｐゴシック" charset="0"/>
                <a:cs typeface="ＭＳ Ｐゴシック" charset="0"/>
              </a:rPr>
              <a:t>List problem behaviors in your classroom</a:t>
            </a:r>
          </a:p>
          <a:p>
            <a:r>
              <a:rPr lang="en-US" dirty="0">
                <a:latin typeface="Times New Roman" charset="0"/>
                <a:ea typeface="ＭＳ Ｐゴシック" charset="0"/>
                <a:cs typeface="ＭＳ Ｐゴシック" charset="0"/>
              </a:rPr>
              <a:t>List replacement behavior (what we want kids to do instead) </a:t>
            </a:r>
          </a:p>
          <a:p>
            <a:r>
              <a:rPr lang="en-US" dirty="0">
                <a:latin typeface="Times New Roman" charset="0"/>
                <a:ea typeface="ＭＳ Ｐゴシック" charset="0"/>
                <a:cs typeface="ＭＳ Ｐゴシック" charset="0"/>
              </a:rPr>
              <a:t>List </a:t>
            </a:r>
            <a:r>
              <a:rPr lang="en-US" dirty="0" smtClean="0">
                <a:latin typeface="Times New Roman" charset="0"/>
                <a:ea typeface="ＭＳ Ｐゴシック" charset="0"/>
                <a:cs typeface="ＭＳ Ｐゴシック" charset="0"/>
              </a:rPr>
              <a:t>school wide </a:t>
            </a:r>
            <a:r>
              <a:rPr lang="en-US" dirty="0">
                <a:latin typeface="Times New Roman" charset="0"/>
                <a:ea typeface="ＭＳ Ｐゴシック" charset="0"/>
                <a:cs typeface="ＭＳ Ｐゴシック" charset="0"/>
              </a:rPr>
              <a:t>expectations</a:t>
            </a:r>
          </a:p>
          <a:p>
            <a:r>
              <a:rPr lang="en-US" dirty="0">
                <a:latin typeface="Times New Roman" charset="0"/>
                <a:ea typeface="ＭＳ Ｐゴシック" charset="0"/>
                <a:cs typeface="ＭＳ Ｐゴシック" charset="0"/>
              </a:rPr>
              <a:t>Categorize rules within </a:t>
            </a:r>
            <a:r>
              <a:rPr lang="en-US" dirty="0" smtClean="0">
                <a:latin typeface="Times New Roman" charset="0"/>
                <a:ea typeface="ＭＳ Ｐゴシック" charset="0"/>
                <a:cs typeface="ＭＳ Ｐゴシック" charset="0"/>
              </a:rPr>
              <a:t>school wide </a:t>
            </a:r>
            <a:r>
              <a:rPr lang="en-US" dirty="0">
                <a:latin typeface="Times New Roman" charset="0"/>
                <a:ea typeface="ＭＳ Ｐゴシック" charset="0"/>
                <a:cs typeface="ＭＳ Ｐゴシック" charset="0"/>
              </a:rPr>
              <a:t>expectations</a:t>
            </a:r>
          </a:p>
          <a:p>
            <a:pPr algn="ctr">
              <a:buFont typeface="Arial" charset="0"/>
              <a:buNone/>
            </a:pPr>
            <a:r>
              <a:rPr lang="en-US" b="1" dirty="0">
                <a:latin typeface="Times New Roman" charset="0"/>
                <a:ea typeface="ＭＳ Ｐゴシック" charset="0"/>
                <a:cs typeface="ＭＳ Ｐゴシック" charset="0"/>
              </a:rPr>
              <a:t>*</a:t>
            </a:r>
            <a:r>
              <a:rPr lang="en-US" sz="2000" i="1" dirty="0">
                <a:latin typeface="Times New Roman" charset="0"/>
                <a:ea typeface="ＭＳ Ｐゴシック" charset="0"/>
                <a:cs typeface="ＭＳ Ｐゴシック" charset="0"/>
              </a:rPr>
              <a:t>Post, teach and acknowledge </a:t>
            </a:r>
          </a:p>
          <a:p>
            <a:pPr algn="ctr">
              <a:buFont typeface="Arial" charset="0"/>
              <a:buNone/>
            </a:pPr>
            <a:r>
              <a:rPr lang="en-US" sz="2000" i="1" dirty="0">
                <a:latin typeface="Times New Roman" charset="0"/>
                <a:ea typeface="ＭＳ Ｐゴシック" charset="0"/>
                <a:cs typeface="ＭＳ Ｐゴシック" charset="0"/>
              </a:rPr>
              <a:t>student compliance of rules</a:t>
            </a:r>
          </a:p>
          <a:p>
            <a:endParaRPr lang="en-US" dirty="0"/>
          </a:p>
        </p:txBody>
      </p:sp>
    </p:spTree>
    <p:extLst>
      <p:ext uri="{BB962C8B-B14F-4D97-AF65-F5344CB8AC3E}">
        <p14:creationId xmlns:p14="http://schemas.microsoft.com/office/powerpoint/2010/main" xmlns="" val="2991423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normAutofit fontScale="92500" lnSpcReduction="10000"/>
          </a:bodyPr>
          <a:lstStyle/>
          <a:p>
            <a:pPr marL="571500" indent="-514350">
              <a:buFont typeface="Calibri" charset="0"/>
              <a:buAutoNum type="arabicPeriod"/>
            </a:pPr>
            <a:r>
              <a:rPr lang="en-US" sz="3600" dirty="0">
                <a:latin typeface="Calibri" charset="0"/>
                <a:ea typeface="ＭＳ Ｐゴシック" charset="0"/>
                <a:cs typeface="ＭＳ Ｐゴシック" charset="0"/>
              </a:rPr>
              <a:t>Behavior is Learned.</a:t>
            </a:r>
          </a:p>
          <a:p>
            <a:pPr marL="571500" indent="-514350">
              <a:buFont typeface="Calibri" charset="0"/>
              <a:buAutoNum type="arabicPeriod"/>
            </a:pPr>
            <a:r>
              <a:rPr lang="en-US" sz="3600" dirty="0">
                <a:latin typeface="Calibri" charset="0"/>
                <a:ea typeface="ＭＳ Ｐゴシック" charset="0"/>
                <a:cs typeface="ＭＳ Ｐゴシック" charset="0"/>
              </a:rPr>
              <a:t>Students Do Not Learn Through the Sole Use of </a:t>
            </a:r>
            <a:r>
              <a:rPr lang="ja-JP" altLang="en-US" sz="3600" dirty="0">
                <a:latin typeface="Calibri" charset="0"/>
                <a:ea typeface="ＭＳ Ｐゴシック" charset="0"/>
                <a:cs typeface="ＭＳ Ｐゴシック" charset="0"/>
              </a:rPr>
              <a:t>“</a:t>
            </a:r>
            <a:r>
              <a:rPr lang="en-US" altLang="ja-JP" sz="3600" dirty="0">
                <a:latin typeface="Calibri" charset="0"/>
                <a:ea typeface="ＭＳ Ｐゴシック" charset="0"/>
                <a:cs typeface="ＭＳ Ｐゴシック" charset="0"/>
              </a:rPr>
              <a:t>Get Tough</a:t>
            </a:r>
            <a:r>
              <a:rPr lang="ja-JP" altLang="en-US" sz="3600" dirty="0">
                <a:latin typeface="Calibri" charset="0"/>
                <a:ea typeface="ＭＳ Ｐゴシック" charset="0"/>
                <a:cs typeface="ＭＳ Ｐゴシック" charset="0"/>
              </a:rPr>
              <a:t>”</a:t>
            </a:r>
            <a:r>
              <a:rPr lang="en-US" altLang="ja-JP" sz="3600" dirty="0">
                <a:latin typeface="Calibri" charset="0"/>
                <a:ea typeface="ＭＳ Ｐゴシック" charset="0"/>
                <a:cs typeface="ＭＳ Ｐゴシック" charset="0"/>
              </a:rPr>
              <a:t>, </a:t>
            </a:r>
            <a:r>
              <a:rPr lang="ja-JP" altLang="en-US" sz="3600" dirty="0">
                <a:latin typeface="Calibri" charset="0"/>
                <a:ea typeface="ＭＳ Ｐゴシック" charset="0"/>
                <a:cs typeface="ＭＳ Ｐゴシック" charset="0"/>
              </a:rPr>
              <a:t>“</a:t>
            </a:r>
            <a:r>
              <a:rPr lang="en-US" altLang="ja-JP" sz="3600" dirty="0">
                <a:latin typeface="Calibri" charset="0"/>
                <a:ea typeface="ＭＳ Ｐゴシック" charset="0"/>
                <a:cs typeface="ＭＳ Ｐゴシック" charset="0"/>
              </a:rPr>
              <a:t>Aversive</a:t>
            </a:r>
            <a:r>
              <a:rPr lang="ja-JP" altLang="en-US" sz="3600" dirty="0">
                <a:latin typeface="Calibri" charset="0"/>
                <a:ea typeface="ＭＳ Ｐゴシック" charset="0"/>
                <a:cs typeface="ＭＳ Ｐゴシック" charset="0"/>
              </a:rPr>
              <a:t>”</a:t>
            </a:r>
            <a:r>
              <a:rPr lang="en-US" altLang="ja-JP" sz="3600" dirty="0">
                <a:latin typeface="Calibri" charset="0"/>
                <a:ea typeface="ＭＳ Ｐゴシック" charset="0"/>
                <a:cs typeface="ＭＳ Ｐゴシック" charset="0"/>
              </a:rPr>
              <a:t> Consequences.</a:t>
            </a:r>
          </a:p>
          <a:p>
            <a:pPr marL="571500" indent="-514350">
              <a:buFont typeface="Calibri" charset="0"/>
              <a:buAutoNum type="arabicPeriod"/>
            </a:pPr>
            <a:r>
              <a:rPr lang="en-US" sz="3600" dirty="0">
                <a:latin typeface="Calibri" charset="0"/>
                <a:ea typeface="ＭＳ Ｐゴシック" charset="0"/>
                <a:cs typeface="ＭＳ Ｐゴシック" charset="0"/>
              </a:rPr>
              <a:t>We Should:</a:t>
            </a:r>
          </a:p>
          <a:p>
            <a:pPr lvl="2"/>
            <a:r>
              <a:rPr lang="en-US" sz="3200" dirty="0">
                <a:latin typeface="Calibri" charset="0"/>
                <a:ea typeface="ヒラギノ角ゴ Pro W3" charset="0"/>
              </a:rPr>
              <a:t>Teach Social Skills Directly and </a:t>
            </a:r>
          </a:p>
          <a:p>
            <a:pPr lvl="2"/>
            <a:r>
              <a:rPr lang="en-US" sz="3200" dirty="0">
                <a:latin typeface="Calibri" charset="0"/>
                <a:ea typeface="ヒラギノ角ゴ Pro W3" charset="0"/>
              </a:rPr>
              <a:t>Give Positive Feedback About What They are Doing Correctly or Appropriately.</a:t>
            </a:r>
          </a:p>
          <a:p>
            <a:endParaRPr lang="en-US" dirty="0"/>
          </a:p>
        </p:txBody>
      </p:sp>
    </p:spTree>
    <p:extLst>
      <p:ext uri="{BB962C8B-B14F-4D97-AF65-F5344CB8AC3E}">
        <p14:creationId xmlns:p14="http://schemas.microsoft.com/office/powerpoint/2010/main" xmlns="" val="2950389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Rules/Expectations</a:t>
            </a:r>
            <a:endParaRPr lang="en-US" dirty="0"/>
          </a:p>
        </p:txBody>
      </p:sp>
      <p:sp>
        <p:nvSpPr>
          <p:cNvPr id="3" name="Content Placeholder 2"/>
          <p:cNvSpPr>
            <a:spLocks noGrp="1"/>
          </p:cNvSpPr>
          <p:nvPr>
            <p:ph idx="1"/>
          </p:nvPr>
        </p:nvSpPr>
        <p:spPr/>
        <p:txBody>
          <a:bodyPr>
            <a:normAutofit fontScale="92500"/>
          </a:bodyPr>
          <a:lstStyle/>
          <a:p>
            <a:r>
              <a:rPr lang="en-US" dirty="0" smtClean="0"/>
              <a:t>Classroom-wide positive rules/expectations are taught and encouraged</a:t>
            </a:r>
          </a:p>
          <a:p>
            <a:r>
              <a:rPr lang="en-US" dirty="0" smtClean="0"/>
              <a:t>Teaching classroom routines are taught and encouraged</a:t>
            </a:r>
          </a:p>
          <a:p>
            <a:r>
              <a:rPr lang="en-US" dirty="0" smtClean="0"/>
              <a:t>Ratio of 6-8 positive to 1 negative adult interaction</a:t>
            </a:r>
          </a:p>
          <a:p>
            <a:r>
              <a:rPr lang="en-US" dirty="0" smtClean="0"/>
              <a:t>Active supervision</a:t>
            </a:r>
          </a:p>
          <a:p>
            <a:r>
              <a:rPr lang="en-US" dirty="0" smtClean="0"/>
              <a:t>Redirection for minor, infrequent behaviors</a:t>
            </a:r>
          </a:p>
          <a:p>
            <a:r>
              <a:rPr lang="en-US" dirty="0" smtClean="0"/>
              <a:t>Pre-correction for chronic errors</a:t>
            </a:r>
          </a:p>
          <a:p>
            <a:r>
              <a:rPr lang="en-US" dirty="0" smtClean="0"/>
              <a:t>Effective academic instruction and curriculum</a:t>
            </a:r>
          </a:p>
          <a:p>
            <a:endParaRPr lang="en-US" dirty="0"/>
          </a:p>
        </p:txBody>
      </p:sp>
    </p:spTree>
    <p:extLst>
      <p:ext uri="{BB962C8B-B14F-4D97-AF65-F5344CB8AC3E}">
        <p14:creationId xmlns:p14="http://schemas.microsoft.com/office/powerpoint/2010/main" xmlns="" val="3228615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for teaching </a:t>
            </a:r>
            <a:r>
              <a:rPr lang="en-US" dirty="0" smtClean="0"/>
              <a:t>Classroom Rules</a:t>
            </a:r>
            <a:endParaRPr lang="en-US" dirty="0"/>
          </a:p>
        </p:txBody>
      </p:sp>
      <p:sp>
        <p:nvSpPr>
          <p:cNvPr id="3" name="Content Placeholder 2"/>
          <p:cNvSpPr>
            <a:spLocks noGrp="1"/>
          </p:cNvSpPr>
          <p:nvPr>
            <p:ph idx="1"/>
          </p:nvPr>
        </p:nvSpPr>
        <p:spPr/>
        <p:txBody>
          <a:bodyPr/>
          <a:lstStyle/>
          <a:p>
            <a:pPr marL="0" indent="0">
              <a:buNone/>
            </a:pPr>
            <a:r>
              <a:rPr lang="en-US" dirty="0">
                <a:solidFill>
                  <a:schemeClr val="tx2">
                    <a:lumMod val="50000"/>
                    <a:lumOff val="50000"/>
                  </a:schemeClr>
                </a:solidFill>
                <a:latin typeface="Times"/>
                <a:ea typeface="ＭＳ Ｐゴシック" charset="0"/>
                <a:cs typeface="Times"/>
              </a:rPr>
              <a:t>First Grading Period</a:t>
            </a:r>
          </a:p>
          <a:p>
            <a:pPr lvl="1"/>
            <a:r>
              <a:rPr lang="en-US" dirty="0">
                <a:latin typeface="Times"/>
                <a:ea typeface="ＭＳ Ｐゴシック" charset="0"/>
                <a:cs typeface="Times"/>
              </a:rPr>
              <a:t>Teach rules for all areas of school, </a:t>
            </a:r>
            <a:r>
              <a:rPr lang="en-US" b="1" i="1" dirty="0">
                <a:latin typeface="Times"/>
                <a:ea typeface="ＭＳ Ｐゴシック" charset="0"/>
                <a:cs typeface="Times"/>
              </a:rPr>
              <a:t>including individual classrooms</a:t>
            </a:r>
            <a:r>
              <a:rPr lang="en-US" dirty="0">
                <a:latin typeface="Times"/>
                <a:ea typeface="ＭＳ Ｐゴシック" charset="0"/>
                <a:cs typeface="Times"/>
              </a:rPr>
              <a:t>, during first week of school</a:t>
            </a:r>
          </a:p>
          <a:p>
            <a:pPr lvl="1"/>
            <a:r>
              <a:rPr lang="en-US" dirty="0">
                <a:latin typeface="Times"/>
                <a:ea typeface="ＭＳ Ｐゴシック" charset="0"/>
                <a:cs typeface="Times"/>
              </a:rPr>
              <a:t>After first week, review rules 2 or 3 times / week</a:t>
            </a:r>
          </a:p>
          <a:p>
            <a:pPr marL="0" indent="0">
              <a:buNone/>
            </a:pPr>
            <a:r>
              <a:rPr lang="en-US" dirty="0">
                <a:solidFill>
                  <a:srgbClr val="B465BB"/>
                </a:solidFill>
                <a:latin typeface="Times"/>
                <a:ea typeface="ＭＳ Ｐゴシック" charset="0"/>
                <a:cs typeface="Times"/>
              </a:rPr>
              <a:t>Second Grading Period</a:t>
            </a:r>
          </a:p>
          <a:p>
            <a:pPr lvl="1"/>
            <a:r>
              <a:rPr lang="en-US" dirty="0">
                <a:latin typeface="Times"/>
                <a:ea typeface="ＭＳ Ｐゴシック" charset="0"/>
                <a:cs typeface="Times"/>
              </a:rPr>
              <a:t>Review rules once per week</a:t>
            </a:r>
          </a:p>
          <a:p>
            <a:pPr marL="0" indent="0">
              <a:buNone/>
            </a:pPr>
            <a:r>
              <a:rPr lang="en-US" dirty="0">
                <a:solidFill>
                  <a:srgbClr val="B465BB"/>
                </a:solidFill>
                <a:latin typeface="Times"/>
                <a:ea typeface="ＭＳ Ｐゴシック" charset="0"/>
                <a:cs typeface="Times"/>
              </a:rPr>
              <a:t>Remainder of the Year</a:t>
            </a:r>
          </a:p>
          <a:p>
            <a:pPr lvl="1"/>
            <a:r>
              <a:rPr lang="en-US" dirty="0">
                <a:latin typeface="Times"/>
                <a:ea typeface="ＭＳ Ｐゴシック" charset="0"/>
                <a:cs typeface="Times"/>
              </a:rPr>
              <a:t>Review rules periodically as needed</a:t>
            </a:r>
          </a:p>
          <a:p>
            <a:endParaRPr lang="en-US" dirty="0"/>
          </a:p>
        </p:txBody>
      </p:sp>
    </p:spTree>
    <p:extLst>
      <p:ext uri="{BB962C8B-B14F-4D97-AF65-F5344CB8AC3E}">
        <p14:creationId xmlns:p14="http://schemas.microsoft.com/office/powerpoint/2010/main" xmlns="" val="2262119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685800" y="203200"/>
            <a:ext cx="7772400" cy="6426200"/>
          </a:xfrm>
          <a:prstGeom prst="rect">
            <a:avLst/>
          </a:prstGeom>
        </p:spPr>
      </p:pic>
      <p:sp>
        <p:nvSpPr>
          <p:cNvPr id="3" name="TextBox 2"/>
          <p:cNvSpPr txBox="1"/>
          <p:nvPr/>
        </p:nvSpPr>
        <p:spPr>
          <a:xfrm>
            <a:off x="8229600" y="6596390"/>
            <a:ext cx="914400" cy="261610"/>
          </a:xfrm>
          <a:prstGeom prst="rect">
            <a:avLst/>
          </a:prstGeom>
          <a:noFill/>
        </p:spPr>
        <p:txBody>
          <a:bodyPr wrap="square" rtlCol="0">
            <a:spAutoFit/>
          </a:bodyPr>
          <a:lstStyle/>
          <a:p>
            <a:r>
              <a:rPr lang="en-US" sz="1100" dirty="0" smtClean="0"/>
              <a:t>PBIS.org</a:t>
            </a:r>
            <a:endParaRPr lang="en-US" sz="1100" dirty="0"/>
          </a:p>
        </p:txBody>
      </p:sp>
    </p:spTree>
    <p:extLst>
      <p:ext uri="{BB962C8B-B14F-4D97-AF65-F5344CB8AC3E}">
        <p14:creationId xmlns:p14="http://schemas.microsoft.com/office/powerpoint/2010/main" xmlns="" val="2412749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7086600" cy="1143000"/>
          </a:xfrm>
        </p:spPr>
        <p:txBody>
          <a:bodyPr/>
          <a:lstStyle/>
          <a:p>
            <a:r>
              <a:rPr lang="en-US" sz="3600" dirty="0" smtClean="0"/>
              <a:t>Implementation Steps: Step 6 of “8 Steps”</a:t>
            </a:r>
            <a:endParaRPr lang="en-US" sz="3600" dirty="0"/>
          </a:p>
        </p:txBody>
      </p:sp>
      <p:sp>
        <p:nvSpPr>
          <p:cNvPr id="3" name="Content Placeholder 2"/>
          <p:cNvSpPr>
            <a:spLocks noGrp="1"/>
          </p:cNvSpPr>
          <p:nvPr>
            <p:ph idx="1"/>
          </p:nvPr>
        </p:nvSpPr>
        <p:spPr>
          <a:xfrm>
            <a:off x="457200" y="1219200"/>
            <a:ext cx="8229600" cy="4267200"/>
          </a:xfrm>
        </p:spPr>
        <p:txBody>
          <a:bodyPr>
            <a:normAutofit fontScale="62500" lnSpcReduction="20000"/>
          </a:bodyPr>
          <a:lstStyle/>
          <a:p>
            <a:pPr marL="457200" indent="-457200">
              <a:lnSpc>
                <a:spcPct val="120000"/>
              </a:lnSpc>
              <a:spcBef>
                <a:spcPts val="0"/>
              </a:spcBef>
              <a:buFont typeface="+mj-lt"/>
              <a:buAutoNum type="arabicPeriod"/>
            </a:pPr>
            <a:r>
              <a:rPr lang="en-US" sz="2600" dirty="0" smtClean="0"/>
              <a:t> Establish a school-level PBIS Leadership Team</a:t>
            </a:r>
          </a:p>
          <a:p>
            <a:pPr marL="457200" indent="-457200">
              <a:lnSpc>
                <a:spcPct val="120000"/>
              </a:lnSpc>
              <a:spcBef>
                <a:spcPts val="0"/>
              </a:spcBef>
              <a:buFont typeface="+mj-lt"/>
              <a:buAutoNum type="arabicPeriod"/>
            </a:pPr>
            <a:endParaRPr lang="en-US" dirty="0" smtClean="0"/>
          </a:p>
          <a:p>
            <a:pPr marL="457200" indent="-457200">
              <a:lnSpc>
                <a:spcPct val="120000"/>
              </a:lnSpc>
              <a:spcBef>
                <a:spcPts val="0"/>
              </a:spcBef>
              <a:buFont typeface="+mj-lt"/>
              <a:buAutoNum type="arabicPeriod"/>
            </a:pPr>
            <a:r>
              <a:rPr lang="en-US" sz="2600" dirty="0" smtClean="0"/>
              <a:t>School-behavior purpose statement</a:t>
            </a:r>
          </a:p>
          <a:p>
            <a:pPr marL="457200" indent="-457200">
              <a:lnSpc>
                <a:spcPct val="120000"/>
              </a:lnSpc>
              <a:spcBef>
                <a:spcPts val="0"/>
              </a:spcBef>
              <a:buFont typeface="+mj-lt"/>
              <a:buAutoNum type="arabicPeriod"/>
            </a:pPr>
            <a:endParaRPr lang="en-US" dirty="0" smtClean="0"/>
          </a:p>
          <a:p>
            <a:pPr marL="457200" indent="-457200">
              <a:lnSpc>
                <a:spcPct val="120000"/>
              </a:lnSpc>
              <a:spcBef>
                <a:spcPts val="0"/>
              </a:spcBef>
              <a:buFont typeface="+mj-lt"/>
              <a:buAutoNum type="arabicPeriod"/>
            </a:pPr>
            <a:r>
              <a:rPr lang="en-US" sz="2600" dirty="0" smtClean="0"/>
              <a:t>Set of positive expectations and behaviors.</a:t>
            </a:r>
          </a:p>
          <a:p>
            <a:pPr marL="457200" indent="-457200">
              <a:lnSpc>
                <a:spcPct val="120000"/>
              </a:lnSpc>
              <a:spcBef>
                <a:spcPts val="0"/>
              </a:spcBef>
              <a:buFont typeface="+mj-lt"/>
              <a:buAutoNum type="arabicPeriod"/>
            </a:pPr>
            <a:endParaRPr lang="en-US" dirty="0" smtClean="0"/>
          </a:p>
          <a:p>
            <a:pPr marL="457200" indent="-457200">
              <a:lnSpc>
                <a:spcPct val="120000"/>
              </a:lnSpc>
              <a:spcBef>
                <a:spcPts val="0"/>
              </a:spcBef>
              <a:buFont typeface="+mj-lt"/>
              <a:buAutoNum type="arabicPeriod"/>
            </a:pPr>
            <a:r>
              <a:rPr lang="en-US" sz="2900" dirty="0" smtClean="0"/>
              <a:t>Procedures for teaching school-wide expected behaviors</a:t>
            </a:r>
          </a:p>
          <a:p>
            <a:pPr marL="457200" indent="-457200">
              <a:lnSpc>
                <a:spcPct val="120000"/>
              </a:lnSpc>
              <a:spcBef>
                <a:spcPts val="0"/>
              </a:spcBef>
              <a:buFont typeface="+mj-lt"/>
              <a:buAutoNum type="arabicPeriod"/>
            </a:pPr>
            <a:endParaRPr lang="en-US" dirty="0" smtClean="0"/>
          </a:p>
          <a:p>
            <a:pPr marL="457200" indent="-457200">
              <a:lnSpc>
                <a:spcPct val="120000"/>
              </a:lnSpc>
              <a:spcBef>
                <a:spcPts val="0"/>
              </a:spcBef>
              <a:buFont typeface="+mj-lt"/>
              <a:buAutoNum type="arabicPeriod"/>
            </a:pPr>
            <a:r>
              <a:rPr lang="en-US" dirty="0" smtClean="0"/>
              <a:t>Procedures for teaching classroom wide expected behaviors.</a:t>
            </a:r>
          </a:p>
          <a:p>
            <a:pPr marL="457200" indent="-457200">
              <a:lnSpc>
                <a:spcPct val="120000"/>
              </a:lnSpc>
              <a:spcBef>
                <a:spcPts val="0"/>
              </a:spcBef>
              <a:buFont typeface="+mj-lt"/>
              <a:buAutoNum type="arabicPeriod"/>
            </a:pPr>
            <a:endParaRPr lang="en-US" dirty="0" smtClean="0"/>
          </a:p>
          <a:p>
            <a:pPr marL="457200" indent="-457200">
              <a:lnSpc>
                <a:spcPct val="120000"/>
              </a:lnSpc>
              <a:spcBef>
                <a:spcPts val="0"/>
              </a:spcBef>
              <a:buFont typeface="+mj-lt"/>
              <a:buAutoNum type="arabicPeriod"/>
            </a:pPr>
            <a:r>
              <a:rPr lang="en-US" sz="3400" b="1" dirty="0" smtClean="0"/>
              <a:t>Continuum of procedures for encouraging expected behaviors.</a:t>
            </a:r>
          </a:p>
          <a:p>
            <a:pPr marL="457200" indent="-457200">
              <a:lnSpc>
                <a:spcPct val="120000"/>
              </a:lnSpc>
              <a:spcBef>
                <a:spcPts val="0"/>
              </a:spcBef>
              <a:buFont typeface="+mj-lt"/>
              <a:buAutoNum type="arabicPeriod"/>
            </a:pPr>
            <a:endParaRPr lang="en-US" dirty="0" smtClean="0"/>
          </a:p>
          <a:p>
            <a:pPr marL="457200" indent="-457200">
              <a:lnSpc>
                <a:spcPct val="120000"/>
              </a:lnSpc>
              <a:spcBef>
                <a:spcPts val="0"/>
              </a:spcBef>
              <a:buFont typeface="+mj-lt"/>
              <a:buAutoNum type="arabicPeriod"/>
            </a:pPr>
            <a:r>
              <a:rPr lang="en-US" dirty="0" smtClean="0"/>
              <a:t>Continuum of procedures for discouraging rule violations.</a:t>
            </a:r>
          </a:p>
          <a:p>
            <a:pPr marL="457200" indent="-457200">
              <a:lnSpc>
                <a:spcPct val="120000"/>
              </a:lnSpc>
              <a:spcBef>
                <a:spcPts val="0"/>
              </a:spcBef>
              <a:buFont typeface="+mj-lt"/>
              <a:buAutoNum type="arabicPeriod"/>
            </a:pPr>
            <a:endParaRPr lang="en-US" dirty="0" smtClean="0"/>
          </a:p>
          <a:p>
            <a:pPr marL="457200" indent="-457200">
              <a:lnSpc>
                <a:spcPct val="120000"/>
              </a:lnSpc>
              <a:spcBef>
                <a:spcPts val="0"/>
              </a:spcBef>
              <a:buFont typeface="+mj-lt"/>
              <a:buAutoNum type="arabicPeriod"/>
            </a:pPr>
            <a:r>
              <a:rPr lang="en-US" dirty="0" smtClean="0"/>
              <a:t>Procedures for on-going data-based monitoring and evaluation.</a:t>
            </a:r>
          </a:p>
          <a:p>
            <a:pPr>
              <a:lnSpc>
                <a:spcPct val="120000"/>
              </a:lnSpc>
              <a:spcBef>
                <a:spcPts val="0"/>
              </a:spcBef>
              <a:buNone/>
            </a:pPr>
            <a:endParaRPr lang="en-US" dirty="0" smtClean="0"/>
          </a:p>
          <a:p>
            <a:pPr>
              <a:lnSpc>
                <a:spcPct val="120000"/>
              </a:lnSpc>
              <a:spcBef>
                <a:spcPts val="0"/>
              </a:spcBef>
            </a:pPr>
            <a:endParaRPr lang="en-US" dirty="0"/>
          </a:p>
        </p:txBody>
      </p:sp>
    </p:spTree>
    <p:extLst>
      <p:ext uri="{BB962C8B-B14F-4D97-AF65-F5344CB8AC3E}">
        <p14:creationId xmlns:p14="http://schemas.microsoft.com/office/powerpoint/2010/main" xmlns="" val="3934475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know…</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pPr>
            <a:r>
              <a:rPr lang="en-US" sz="2800" dirty="0" smtClean="0">
                <a:latin typeface="Times New Roman" charset="0"/>
              </a:rPr>
              <a:t>Rewards </a:t>
            </a:r>
            <a:r>
              <a:rPr lang="en-US" sz="2800" dirty="0">
                <a:latin typeface="Times New Roman" charset="0"/>
              </a:rPr>
              <a:t>are effective when used: </a:t>
            </a:r>
          </a:p>
          <a:p>
            <a:pPr lvl="1">
              <a:lnSpc>
                <a:spcPct val="90000"/>
              </a:lnSpc>
            </a:pPr>
            <a:r>
              <a:rPr lang="en-US" sz="2400" dirty="0">
                <a:latin typeface="Times New Roman" charset="0"/>
              </a:rPr>
              <a:t>To build new skills or sustain desired skills, with</a:t>
            </a:r>
          </a:p>
          <a:p>
            <a:pPr lvl="1">
              <a:lnSpc>
                <a:spcPct val="90000"/>
              </a:lnSpc>
            </a:pPr>
            <a:r>
              <a:rPr lang="en-US" sz="2400" dirty="0">
                <a:latin typeface="Times New Roman" charset="0"/>
              </a:rPr>
              <a:t>contingent delivery of rewards for specific behavior, and </a:t>
            </a:r>
          </a:p>
          <a:p>
            <a:pPr lvl="1">
              <a:lnSpc>
                <a:spcPct val="90000"/>
              </a:lnSpc>
            </a:pPr>
            <a:r>
              <a:rPr lang="en-US" sz="2400" dirty="0">
                <a:latin typeface="Times New Roman" charset="0"/>
              </a:rPr>
              <a:t>gradually faded over time.</a:t>
            </a:r>
          </a:p>
          <a:p>
            <a:pPr lvl="4">
              <a:lnSpc>
                <a:spcPct val="90000"/>
              </a:lnSpc>
            </a:pPr>
            <a:r>
              <a:rPr lang="en-US" dirty="0">
                <a:latin typeface="Times New Roman" charset="0"/>
              </a:rPr>
              <a:t>Akin-Little, Eckert, Lovett, Little, 2004</a:t>
            </a:r>
          </a:p>
          <a:p>
            <a:pPr>
              <a:lnSpc>
                <a:spcPct val="90000"/>
              </a:lnSpc>
            </a:pPr>
            <a:r>
              <a:rPr lang="ja-JP" altLang="en-US" dirty="0">
                <a:latin typeface="Times New Roman" charset="0"/>
              </a:rPr>
              <a:t>“</a:t>
            </a:r>
            <a:r>
              <a:rPr lang="en-US" altLang="ja-JP" dirty="0">
                <a:latin typeface="Times New Roman" charset="0"/>
              </a:rPr>
              <a:t>For high-interest tasks, </a:t>
            </a:r>
            <a:r>
              <a:rPr lang="en-US" altLang="ja-JP" b="1" dirty="0">
                <a:latin typeface="Times New Roman" charset="0"/>
              </a:rPr>
              <a:t>verbal rewards</a:t>
            </a:r>
            <a:r>
              <a:rPr lang="en-US" altLang="ja-JP" dirty="0">
                <a:latin typeface="Times New Roman" charset="0"/>
              </a:rPr>
              <a:t> are found to increase free choice and task interest.  This finding replicates</a:t>
            </a:r>
            <a:r>
              <a:rPr lang="ja-JP" altLang="en-US" dirty="0">
                <a:latin typeface="Times New Roman" charset="0"/>
              </a:rPr>
              <a:t>”</a:t>
            </a:r>
            <a:r>
              <a:rPr lang="en-US" altLang="ja-JP" dirty="0">
                <a:latin typeface="Times New Roman" charset="0"/>
              </a:rPr>
              <a:t> </a:t>
            </a:r>
          </a:p>
          <a:p>
            <a:pPr lvl="4">
              <a:lnSpc>
                <a:spcPct val="90000"/>
              </a:lnSpc>
            </a:pPr>
            <a:r>
              <a:rPr lang="en-US" dirty="0">
                <a:latin typeface="Times New Roman" charset="0"/>
              </a:rPr>
              <a:t>Cameron and Pierce, 1994;  </a:t>
            </a:r>
            <a:r>
              <a:rPr lang="en-US" dirty="0" err="1">
                <a:latin typeface="Times New Roman" charset="0"/>
              </a:rPr>
              <a:t>Deci</a:t>
            </a:r>
            <a:r>
              <a:rPr lang="en-US" dirty="0">
                <a:latin typeface="Times New Roman" charset="0"/>
              </a:rPr>
              <a:t> et al., 1999).</a:t>
            </a:r>
          </a:p>
          <a:p>
            <a:pPr>
              <a:lnSpc>
                <a:spcPct val="90000"/>
              </a:lnSpc>
            </a:pPr>
            <a:endParaRPr lang="en-US" dirty="0">
              <a:latin typeface="Times New Roman" charset="0"/>
            </a:endParaRPr>
          </a:p>
          <a:p>
            <a:pPr>
              <a:lnSpc>
                <a:spcPct val="90000"/>
              </a:lnSpc>
            </a:pPr>
            <a:r>
              <a:rPr lang="ja-JP" altLang="en-US" dirty="0">
                <a:latin typeface="Times New Roman" charset="0"/>
              </a:rPr>
              <a:t>“</a:t>
            </a:r>
            <a:r>
              <a:rPr lang="en-US" altLang="ja-JP" dirty="0">
                <a:latin typeface="Times New Roman" charset="0"/>
              </a:rPr>
              <a:t>When tasks … are of low initial interest, rewards increase free-choice, and intrinsic motivation…</a:t>
            </a:r>
            <a:r>
              <a:rPr lang="ja-JP" altLang="en-US" dirty="0">
                <a:latin typeface="Times New Roman" charset="0"/>
              </a:rPr>
              <a:t>”</a:t>
            </a:r>
            <a:endParaRPr lang="en-US" altLang="ja-JP" dirty="0">
              <a:latin typeface="Times New Roman" charset="0"/>
            </a:endParaRPr>
          </a:p>
          <a:p>
            <a:pPr lvl="4">
              <a:lnSpc>
                <a:spcPct val="90000"/>
              </a:lnSpc>
            </a:pPr>
            <a:r>
              <a:rPr lang="en-US" dirty="0">
                <a:latin typeface="Times New Roman" charset="0"/>
              </a:rPr>
              <a:t>Cameron, </a:t>
            </a:r>
            <a:r>
              <a:rPr lang="en-US" dirty="0" err="1">
                <a:latin typeface="Times New Roman" charset="0"/>
              </a:rPr>
              <a:t>Banko</a:t>
            </a:r>
            <a:r>
              <a:rPr lang="en-US" dirty="0">
                <a:latin typeface="Times New Roman" charset="0"/>
              </a:rPr>
              <a:t> &amp; Pierce, 2001    p.21</a:t>
            </a:r>
          </a:p>
          <a:p>
            <a:endParaRPr lang="en-US" dirty="0"/>
          </a:p>
        </p:txBody>
      </p:sp>
    </p:spTree>
    <p:extLst>
      <p:ext uri="{BB962C8B-B14F-4D97-AF65-F5344CB8AC3E}">
        <p14:creationId xmlns:p14="http://schemas.microsoft.com/office/powerpoint/2010/main" xmlns="" val="3280480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Day 2</a:t>
            </a:r>
            <a:br>
              <a:rPr lang="en-US" dirty="0" smtClean="0"/>
            </a:br>
            <a:r>
              <a:rPr lang="en-US" dirty="0" smtClean="0"/>
              <a:t>Participants will:</a:t>
            </a:r>
            <a:endParaRPr lang="en-US" dirty="0"/>
          </a:p>
        </p:txBody>
      </p:sp>
      <p:sp>
        <p:nvSpPr>
          <p:cNvPr id="5" name="Content Placeholder 4"/>
          <p:cNvSpPr>
            <a:spLocks noGrp="1"/>
          </p:cNvSpPr>
          <p:nvPr>
            <p:ph idx="1"/>
          </p:nvPr>
        </p:nvSpPr>
        <p:spPr/>
        <p:txBody>
          <a:bodyPr/>
          <a:lstStyle/>
          <a:p>
            <a:r>
              <a:rPr lang="en-US" dirty="0" smtClean="0"/>
              <a:t>Learn about the component of writing </a:t>
            </a:r>
            <a:r>
              <a:rPr lang="en-US" dirty="0" smtClean="0"/>
              <a:t>SW-PBIS </a:t>
            </a:r>
            <a:r>
              <a:rPr lang="en-US" dirty="0" smtClean="0"/>
              <a:t>classroom rules</a:t>
            </a:r>
          </a:p>
          <a:p>
            <a:r>
              <a:rPr lang="en-US" dirty="0" smtClean="0"/>
              <a:t>Write a reward system for non-structures settings in their school</a:t>
            </a:r>
          </a:p>
          <a:p>
            <a:r>
              <a:rPr lang="en-US" dirty="0" smtClean="0"/>
              <a:t>Learn about the components of a school wide violation system</a:t>
            </a:r>
          </a:p>
          <a:p>
            <a:r>
              <a:rPr lang="en-US" dirty="0" smtClean="0"/>
              <a:t>Learn about data based decision-making</a:t>
            </a:r>
            <a:endParaRPr lang="en-US" dirty="0"/>
          </a:p>
        </p:txBody>
      </p:sp>
    </p:spTree>
    <p:extLst>
      <p:ext uri="{BB962C8B-B14F-4D97-AF65-F5344CB8AC3E}">
        <p14:creationId xmlns:p14="http://schemas.microsoft.com/office/powerpoint/2010/main" xmlns="" val="1088360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wide formal recognition….</a:t>
            </a:r>
            <a:endParaRPr lang="en-US" dirty="0"/>
          </a:p>
        </p:txBody>
      </p:sp>
      <p:sp>
        <p:nvSpPr>
          <p:cNvPr id="3" name="Content Placeholder 2"/>
          <p:cNvSpPr>
            <a:spLocks noGrp="1"/>
          </p:cNvSpPr>
          <p:nvPr>
            <p:ph idx="1"/>
          </p:nvPr>
        </p:nvSpPr>
        <p:spPr>
          <a:xfrm>
            <a:off x="549275" y="1600201"/>
            <a:ext cx="8042276" cy="5105400"/>
          </a:xfrm>
        </p:spPr>
        <p:txBody>
          <a:bodyPr>
            <a:normAutofit fontScale="40000" lnSpcReduction="20000"/>
          </a:bodyPr>
          <a:lstStyle/>
          <a:p>
            <a:pPr>
              <a:lnSpc>
                <a:spcPct val="120000"/>
              </a:lnSpc>
              <a:spcBef>
                <a:spcPts val="0"/>
              </a:spcBef>
            </a:pPr>
            <a:r>
              <a:rPr lang="en-US" sz="4900" dirty="0"/>
              <a:t>Rewards that are more public in presentation</a:t>
            </a:r>
          </a:p>
          <a:p>
            <a:pPr>
              <a:lnSpc>
                <a:spcPct val="120000"/>
              </a:lnSpc>
              <a:spcBef>
                <a:spcPts val="0"/>
              </a:spcBef>
            </a:pPr>
            <a:r>
              <a:rPr lang="en-US" sz="4900" dirty="0"/>
              <a:t>More distant in time from demonstration of behavior and presentation of reward</a:t>
            </a:r>
          </a:p>
          <a:p>
            <a:pPr>
              <a:lnSpc>
                <a:spcPct val="120000"/>
              </a:lnSpc>
              <a:spcBef>
                <a:spcPts val="0"/>
              </a:spcBef>
            </a:pPr>
            <a:r>
              <a:rPr lang="en-US" sz="4900" dirty="0" smtClean="0">
                <a:latin typeface="Arial" charset="0"/>
              </a:rPr>
              <a:t>Criteria </a:t>
            </a:r>
            <a:r>
              <a:rPr lang="en-US" sz="4900" dirty="0">
                <a:latin typeface="Arial" charset="0"/>
              </a:rPr>
              <a:t>definition</a:t>
            </a:r>
          </a:p>
          <a:p>
            <a:pPr lvl="1">
              <a:lnSpc>
                <a:spcPct val="120000"/>
              </a:lnSpc>
              <a:spcBef>
                <a:spcPts val="0"/>
              </a:spcBef>
            </a:pPr>
            <a:r>
              <a:rPr lang="en-US" sz="4900" dirty="0">
                <a:latin typeface="Arial" charset="0"/>
              </a:rPr>
              <a:t>Who is eligible, how often award is delivered, how many students receive award</a:t>
            </a:r>
          </a:p>
          <a:p>
            <a:pPr lvl="1">
              <a:lnSpc>
                <a:spcPct val="120000"/>
              </a:lnSpc>
              <a:spcBef>
                <a:spcPts val="0"/>
              </a:spcBef>
            </a:pPr>
            <a:r>
              <a:rPr lang="en-US" sz="4900" dirty="0">
                <a:latin typeface="Arial" charset="0"/>
              </a:rPr>
              <a:t>Should be implemented consistently</a:t>
            </a:r>
          </a:p>
          <a:p>
            <a:pPr lvl="1">
              <a:lnSpc>
                <a:spcPct val="120000"/>
              </a:lnSpc>
              <a:spcBef>
                <a:spcPts val="0"/>
              </a:spcBef>
            </a:pPr>
            <a:r>
              <a:rPr lang="en-US" sz="4900" dirty="0">
                <a:latin typeface="Arial" charset="0"/>
              </a:rPr>
              <a:t>Strict criteria are needed for more public awards (student of month) Looser criteria for awards distributed at higher rate (recess tickets)</a:t>
            </a:r>
          </a:p>
          <a:p>
            <a:pPr>
              <a:lnSpc>
                <a:spcPct val="120000"/>
              </a:lnSpc>
              <a:spcBef>
                <a:spcPts val="0"/>
              </a:spcBef>
            </a:pPr>
            <a:r>
              <a:rPr lang="en-US" sz="4900" dirty="0">
                <a:latin typeface="Arial" charset="0"/>
              </a:rPr>
              <a:t>Presentation</a:t>
            </a:r>
          </a:p>
          <a:p>
            <a:pPr lvl="1">
              <a:lnSpc>
                <a:spcPct val="120000"/>
              </a:lnSpc>
              <a:spcBef>
                <a:spcPts val="0"/>
              </a:spcBef>
            </a:pPr>
            <a:r>
              <a:rPr lang="en-US" sz="4900" dirty="0">
                <a:latin typeface="Arial" charset="0"/>
              </a:rPr>
              <a:t>Location and form in which award is </a:t>
            </a:r>
            <a:r>
              <a:rPr lang="en-US" sz="4900" dirty="0" smtClean="0">
                <a:latin typeface="Arial" charset="0"/>
              </a:rPr>
              <a:t>presented (School </a:t>
            </a:r>
            <a:r>
              <a:rPr lang="en-US" sz="4900" dirty="0">
                <a:latin typeface="Arial" charset="0"/>
              </a:rPr>
              <a:t>assembly, classroom, </a:t>
            </a:r>
            <a:r>
              <a:rPr lang="en-US" sz="4900" dirty="0" smtClean="0">
                <a:latin typeface="Arial" charset="0"/>
              </a:rPr>
              <a:t>privately)</a:t>
            </a:r>
            <a:endParaRPr lang="en-US" sz="4900" dirty="0">
              <a:latin typeface="Arial" charset="0"/>
            </a:endParaRPr>
          </a:p>
          <a:p>
            <a:pPr>
              <a:lnSpc>
                <a:spcPct val="120000"/>
              </a:lnSpc>
              <a:spcBef>
                <a:spcPts val="0"/>
              </a:spcBef>
            </a:pPr>
            <a:r>
              <a:rPr lang="en-US" sz="4900" dirty="0">
                <a:latin typeface="Arial" charset="0"/>
              </a:rPr>
              <a:t>Dissemination</a:t>
            </a:r>
          </a:p>
          <a:p>
            <a:pPr lvl="1">
              <a:lnSpc>
                <a:spcPct val="120000"/>
              </a:lnSpc>
              <a:spcBef>
                <a:spcPts val="0"/>
              </a:spcBef>
            </a:pPr>
            <a:r>
              <a:rPr lang="en-US" sz="4900" dirty="0">
                <a:latin typeface="Arial" charset="0"/>
              </a:rPr>
              <a:t>Bulletin boards, newsletters, parent letters</a:t>
            </a:r>
          </a:p>
          <a:p>
            <a:endParaRPr lang="en-US" dirty="0"/>
          </a:p>
        </p:txBody>
      </p:sp>
    </p:spTree>
    <p:extLst>
      <p:ext uri="{BB962C8B-B14F-4D97-AF65-F5344CB8AC3E}">
        <p14:creationId xmlns:p14="http://schemas.microsoft.com/office/powerpoint/2010/main" xmlns="" val="1039911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06824"/>
          </a:xfrm>
        </p:spPr>
        <p:txBody>
          <a:bodyPr/>
          <a:lstStyle/>
          <a:p>
            <a:r>
              <a:rPr lang="en-US" sz="4000" dirty="0" smtClean="0"/>
              <a:t>Example #1</a:t>
            </a:r>
            <a:endParaRPr lang="en-US" sz="4000" dirty="0"/>
          </a:p>
        </p:txBody>
      </p:sp>
      <p:sp>
        <p:nvSpPr>
          <p:cNvPr id="3" name="Content Placeholder 2"/>
          <p:cNvSpPr>
            <a:spLocks noGrp="1"/>
          </p:cNvSpPr>
          <p:nvPr>
            <p:ph sz="half" idx="1"/>
          </p:nvPr>
        </p:nvSpPr>
        <p:spPr/>
        <p:txBody>
          <a:bodyPr>
            <a:normAutofit lnSpcReduction="10000"/>
          </a:bodyPr>
          <a:lstStyle/>
          <a:p>
            <a:pPr>
              <a:lnSpc>
                <a:spcPct val="90000"/>
              </a:lnSpc>
            </a:pPr>
            <a:r>
              <a:rPr lang="en-US" sz="1800" dirty="0" smtClean="0">
                <a:latin typeface="Arial" charset="0"/>
              </a:rPr>
              <a:t>Criteria</a:t>
            </a:r>
            <a:endParaRPr lang="en-US" sz="1800" dirty="0" smtClean="0">
              <a:latin typeface="Arial" charset="0"/>
            </a:endParaRPr>
          </a:p>
          <a:p>
            <a:pPr lvl="1">
              <a:lnSpc>
                <a:spcPct val="90000"/>
              </a:lnSpc>
            </a:pPr>
            <a:r>
              <a:rPr lang="en-US" dirty="0" smtClean="0">
                <a:latin typeface="Arial" charset="0"/>
              </a:rPr>
              <a:t>Satisfactory grades</a:t>
            </a:r>
          </a:p>
          <a:p>
            <a:pPr lvl="1">
              <a:lnSpc>
                <a:spcPct val="90000"/>
              </a:lnSpc>
            </a:pPr>
            <a:r>
              <a:rPr lang="en-US" dirty="0" smtClean="0">
                <a:latin typeface="Arial" charset="0"/>
              </a:rPr>
              <a:t>Follow school rules</a:t>
            </a:r>
          </a:p>
          <a:p>
            <a:pPr lvl="1">
              <a:lnSpc>
                <a:spcPct val="90000"/>
              </a:lnSpc>
            </a:pPr>
            <a:r>
              <a:rPr lang="en-US" dirty="0" smtClean="0">
                <a:latin typeface="Arial" charset="0"/>
              </a:rPr>
              <a:t>No discipline referrals</a:t>
            </a:r>
          </a:p>
          <a:p>
            <a:pPr lvl="1">
              <a:lnSpc>
                <a:spcPct val="90000"/>
              </a:lnSpc>
            </a:pPr>
            <a:r>
              <a:rPr lang="en-US" dirty="0" smtClean="0">
                <a:latin typeface="Arial" charset="0"/>
              </a:rPr>
              <a:t>Class work completed</a:t>
            </a:r>
          </a:p>
          <a:p>
            <a:pPr lvl="1">
              <a:lnSpc>
                <a:spcPct val="90000"/>
              </a:lnSpc>
            </a:pPr>
            <a:r>
              <a:rPr lang="en-US" dirty="0" smtClean="0">
                <a:latin typeface="Arial" charset="0"/>
              </a:rPr>
              <a:t>Five staff signatures (for example, teacher, teaching assistant)</a:t>
            </a:r>
          </a:p>
          <a:p>
            <a:pPr lvl="1">
              <a:lnSpc>
                <a:spcPct val="90000"/>
              </a:lnSpc>
            </a:pPr>
            <a:r>
              <a:rPr lang="en-US" dirty="0" smtClean="0">
                <a:latin typeface="Arial" charset="0"/>
              </a:rPr>
              <a:t>Students listed in office for all staff to review</a:t>
            </a:r>
          </a:p>
          <a:p>
            <a:pPr>
              <a:lnSpc>
                <a:spcPct val="90000"/>
              </a:lnSpc>
            </a:pPr>
            <a:r>
              <a:rPr lang="en-US" sz="1800" dirty="0" smtClean="0">
                <a:latin typeface="Arial" charset="0"/>
              </a:rPr>
              <a:t>Presentation</a:t>
            </a:r>
          </a:p>
          <a:p>
            <a:pPr lvl="1">
              <a:lnSpc>
                <a:spcPct val="90000"/>
              </a:lnSpc>
            </a:pPr>
            <a:r>
              <a:rPr lang="en-US" dirty="0" smtClean="0">
                <a:latin typeface="Arial" charset="0"/>
              </a:rPr>
              <a:t>Monthly award assembly</a:t>
            </a:r>
          </a:p>
          <a:p>
            <a:endParaRPr lang="en-US" dirty="0"/>
          </a:p>
        </p:txBody>
      </p:sp>
      <p:sp>
        <p:nvSpPr>
          <p:cNvPr id="4" name="Content Placeholder 3"/>
          <p:cNvSpPr>
            <a:spLocks noGrp="1"/>
          </p:cNvSpPr>
          <p:nvPr>
            <p:ph sz="half" idx="2"/>
          </p:nvPr>
        </p:nvSpPr>
        <p:spPr/>
        <p:txBody>
          <a:bodyPr>
            <a:normAutofit lnSpcReduction="10000"/>
          </a:bodyPr>
          <a:lstStyle/>
          <a:p>
            <a:pPr>
              <a:lnSpc>
                <a:spcPct val="90000"/>
              </a:lnSpc>
            </a:pPr>
            <a:r>
              <a:rPr lang="en-US" sz="1800" dirty="0" smtClean="0">
                <a:latin typeface="Arial" charset="0"/>
              </a:rPr>
              <a:t>Presentation</a:t>
            </a:r>
          </a:p>
          <a:p>
            <a:pPr lvl="1">
              <a:lnSpc>
                <a:spcPct val="90000"/>
              </a:lnSpc>
            </a:pPr>
            <a:r>
              <a:rPr lang="en-US" dirty="0" smtClean="0">
                <a:latin typeface="Arial" charset="0"/>
              </a:rPr>
              <a:t>Monthly award assembly</a:t>
            </a:r>
          </a:p>
          <a:p>
            <a:pPr>
              <a:lnSpc>
                <a:spcPct val="90000"/>
              </a:lnSpc>
            </a:pPr>
            <a:r>
              <a:rPr lang="en-US" sz="1800" dirty="0" smtClean="0">
                <a:latin typeface="Arial" charset="0"/>
              </a:rPr>
              <a:t>Award</a:t>
            </a:r>
          </a:p>
          <a:p>
            <a:pPr lvl="1">
              <a:lnSpc>
                <a:spcPct val="90000"/>
              </a:lnSpc>
            </a:pPr>
            <a:r>
              <a:rPr lang="en-US" dirty="0" smtClean="0">
                <a:latin typeface="Arial" charset="0"/>
              </a:rPr>
              <a:t>Button</a:t>
            </a:r>
          </a:p>
          <a:p>
            <a:pPr lvl="1">
              <a:lnSpc>
                <a:spcPct val="90000"/>
              </a:lnSpc>
            </a:pPr>
            <a:r>
              <a:rPr lang="en-US" dirty="0" smtClean="0">
                <a:latin typeface="Arial" charset="0"/>
              </a:rPr>
              <a:t>Privileges</a:t>
            </a:r>
          </a:p>
          <a:p>
            <a:pPr lvl="2">
              <a:lnSpc>
                <a:spcPct val="90000"/>
              </a:lnSpc>
            </a:pPr>
            <a:r>
              <a:rPr lang="en-US" dirty="0" smtClean="0">
                <a:latin typeface="Arial" charset="0"/>
              </a:rPr>
              <a:t>In hallways without pass</a:t>
            </a:r>
          </a:p>
          <a:p>
            <a:pPr lvl="2">
              <a:lnSpc>
                <a:spcPct val="90000"/>
              </a:lnSpc>
            </a:pPr>
            <a:r>
              <a:rPr lang="en-US" dirty="0" smtClean="0">
                <a:latin typeface="Arial" charset="0"/>
              </a:rPr>
              <a:t>Early lunch</a:t>
            </a:r>
          </a:p>
          <a:p>
            <a:pPr lvl="2">
              <a:lnSpc>
                <a:spcPct val="90000"/>
              </a:lnSpc>
            </a:pPr>
            <a:r>
              <a:rPr lang="en-US" dirty="0" smtClean="0">
                <a:latin typeface="Arial" charset="0"/>
              </a:rPr>
              <a:t>Self-manager lunch table</a:t>
            </a:r>
          </a:p>
          <a:p>
            <a:pPr lvl="2">
              <a:lnSpc>
                <a:spcPct val="90000"/>
              </a:lnSpc>
            </a:pPr>
            <a:r>
              <a:rPr lang="en-US" dirty="0" smtClean="0">
                <a:latin typeface="Arial" charset="0"/>
              </a:rPr>
              <a:t>Early release (1-2 min. max) from class when appropriate</a:t>
            </a:r>
          </a:p>
          <a:p>
            <a:pPr>
              <a:lnSpc>
                <a:spcPct val="90000"/>
              </a:lnSpc>
            </a:pPr>
            <a:r>
              <a:rPr lang="en-US" sz="1800" dirty="0" smtClean="0">
                <a:latin typeface="Arial" charset="0"/>
              </a:rPr>
              <a:t>Dissemination</a:t>
            </a:r>
          </a:p>
          <a:p>
            <a:pPr lvl="1">
              <a:lnSpc>
                <a:spcPct val="90000"/>
              </a:lnSpc>
            </a:pPr>
            <a:r>
              <a:rPr lang="en-US" dirty="0" smtClean="0">
                <a:latin typeface="Arial" charset="0"/>
              </a:rPr>
              <a:t>Honor list in classroom</a:t>
            </a:r>
          </a:p>
          <a:p>
            <a:pPr lvl="1">
              <a:lnSpc>
                <a:spcPct val="90000"/>
              </a:lnSpc>
            </a:pPr>
            <a:r>
              <a:rPr lang="en-US" dirty="0" smtClean="0">
                <a:latin typeface="Arial" charset="0"/>
              </a:rPr>
              <a:t>Parent notes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Encourage Expected Behaviors</a:t>
            </a:r>
            <a:endParaRPr lang="en-US" dirty="0"/>
          </a:p>
        </p:txBody>
      </p:sp>
      <p:sp>
        <p:nvSpPr>
          <p:cNvPr id="3" name="Content Placeholder 2"/>
          <p:cNvSpPr>
            <a:spLocks noGrp="1"/>
          </p:cNvSpPr>
          <p:nvPr>
            <p:ph idx="1"/>
          </p:nvPr>
        </p:nvSpPr>
        <p:spPr/>
        <p:txBody>
          <a:bodyPr>
            <a:normAutofit fontScale="85000" lnSpcReduction="20000"/>
          </a:bodyPr>
          <a:lstStyle/>
          <a:p>
            <a:pPr>
              <a:lnSpc>
                <a:spcPct val="120000"/>
              </a:lnSpc>
              <a:spcBef>
                <a:spcPts val="0"/>
              </a:spcBef>
            </a:pPr>
            <a:r>
              <a:rPr lang="en-US" sz="2800" dirty="0">
                <a:latin typeface="Times New Roman" charset="0"/>
              </a:rPr>
              <a:t>Schools should teach, support, and encourage students to be </a:t>
            </a:r>
            <a:r>
              <a:rPr lang="ja-JP" altLang="en-US" sz="2800" dirty="0">
                <a:latin typeface="Times New Roman" charset="0"/>
              </a:rPr>
              <a:t>“</a:t>
            </a:r>
            <a:r>
              <a:rPr lang="en-US" sz="2800" dirty="0">
                <a:latin typeface="Times New Roman" charset="0"/>
              </a:rPr>
              <a:t>self-managers</a:t>
            </a:r>
            <a:r>
              <a:rPr lang="ja-JP" altLang="en-US" sz="2800" dirty="0">
                <a:latin typeface="Times New Roman" charset="0"/>
              </a:rPr>
              <a:t>”</a:t>
            </a:r>
            <a:endParaRPr lang="en-US" sz="2800" dirty="0">
              <a:latin typeface="Times New Roman" charset="0"/>
            </a:endParaRPr>
          </a:p>
          <a:p>
            <a:pPr>
              <a:lnSpc>
                <a:spcPct val="120000"/>
              </a:lnSpc>
            </a:pPr>
            <a:r>
              <a:rPr lang="en-US" sz="2600" dirty="0">
                <a:latin typeface="Times New Roman" charset="0"/>
              </a:rPr>
              <a:t>Student should not </a:t>
            </a:r>
            <a:r>
              <a:rPr lang="ja-JP" altLang="en-US" sz="2600" dirty="0">
                <a:latin typeface="Times New Roman" charset="0"/>
              </a:rPr>
              <a:t>“</a:t>
            </a:r>
            <a:r>
              <a:rPr lang="en-US" sz="2600" dirty="0">
                <a:latin typeface="Times New Roman" charset="0"/>
              </a:rPr>
              <a:t>depend</a:t>
            </a:r>
            <a:r>
              <a:rPr lang="ja-JP" altLang="en-US" sz="2600" dirty="0">
                <a:latin typeface="Times New Roman" charset="0"/>
              </a:rPr>
              <a:t>”</a:t>
            </a:r>
            <a:r>
              <a:rPr lang="en-US" sz="2600" dirty="0">
                <a:latin typeface="Times New Roman" charset="0"/>
              </a:rPr>
              <a:t> on rewards to behave well</a:t>
            </a:r>
            <a:r>
              <a:rPr lang="en-US" sz="2600" dirty="0" smtClean="0">
                <a:latin typeface="Times New Roman" charset="0"/>
              </a:rPr>
              <a:t>.</a:t>
            </a:r>
            <a:r>
              <a:rPr lang="en-US" sz="2600" dirty="0">
                <a:latin typeface="Times New Roman" charset="0"/>
              </a:rPr>
              <a:t> Rewards are effective when</a:t>
            </a:r>
          </a:p>
          <a:p>
            <a:pPr lvl="1">
              <a:lnSpc>
                <a:spcPct val="150000"/>
              </a:lnSpc>
            </a:pPr>
            <a:r>
              <a:rPr lang="en-US" sz="2600" dirty="0">
                <a:latin typeface="Times New Roman" charset="0"/>
              </a:rPr>
              <a:t>Tied to specific behaviors</a:t>
            </a:r>
          </a:p>
          <a:p>
            <a:pPr lvl="1">
              <a:lnSpc>
                <a:spcPct val="150000"/>
              </a:lnSpc>
            </a:pPr>
            <a:r>
              <a:rPr lang="en-US" sz="2600" dirty="0">
                <a:latin typeface="Times New Roman" charset="0"/>
              </a:rPr>
              <a:t>Delivered soon after the behavior</a:t>
            </a:r>
          </a:p>
          <a:p>
            <a:pPr lvl="1">
              <a:lnSpc>
                <a:spcPct val="150000"/>
              </a:lnSpc>
            </a:pPr>
            <a:r>
              <a:rPr lang="en-US" sz="2600" dirty="0">
                <a:latin typeface="Times New Roman" charset="0"/>
              </a:rPr>
              <a:t>Age appropriate (actually valued by student)</a:t>
            </a:r>
          </a:p>
          <a:p>
            <a:pPr lvl="1">
              <a:lnSpc>
                <a:spcPct val="150000"/>
              </a:lnSpc>
            </a:pPr>
            <a:r>
              <a:rPr lang="en-US" sz="2600" dirty="0">
                <a:latin typeface="Times New Roman" charset="0"/>
              </a:rPr>
              <a:t>Delivered frequently </a:t>
            </a:r>
          </a:p>
          <a:p>
            <a:pPr lvl="1">
              <a:lnSpc>
                <a:spcPct val="150000"/>
              </a:lnSpc>
            </a:pPr>
            <a:r>
              <a:rPr lang="en-US" sz="2600" dirty="0">
                <a:latin typeface="Times New Roman" charset="0"/>
              </a:rPr>
              <a:t>Gradually faded away</a:t>
            </a:r>
          </a:p>
          <a:p>
            <a:pPr lvl="2"/>
            <a:endParaRPr lang="en-US" sz="2000" dirty="0">
              <a:latin typeface="Times New Roman" charset="0"/>
            </a:endParaRPr>
          </a:p>
          <a:p>
            <a:endParaRPr lang="en-US" dirty="0"/>
          </a:p>
        </p:txBody>
      </p:sp>
    </p:spTree>
    <p:extLst>
      <p:ext uri="{BB962C8B-B14F-4D97-AF65-F5344CB8AC3E}">
        <p14:creationId xmlns:p14="http://schemas.microsoft.com/office/powerpoint/2010/main" xmlns="" val="3453567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reward systems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4" name="TextBox 3"/>
          <p:cNvSpPr txBox="1"/>
          <p:nvPr/>
        </p:nvSpPr>
        <p:spPr>
          <a:xfrm>
            <a:off x="6228301" y="2222896"/>
            <a:ext cx="184666" cy="369332"/>
          </a:xfrm>
          <a:prstGeom prst="rect">
            <a:avLst/>
          </a:prstGeom>
          <a:noFill/>
        </p:spPr>
        <p:txBody>
          <a:bodyPr wrap="none" rtlCol="0">
            <a:spAutoFit/>
          </a:bodyPr>
          <a:lstStyle/>
          <a:p>
            <a:endParaRPr lang="en-US" dirty="0"/>
          </a:p>
        </p:txBody>
      </p:sp>
      <p:pic>
        <p:nvPicPr>
          <p:cNvPr id="5" name="Picture 15" descr="Maroon Buck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1524000"/>
            <a:ext cx="2654300" cy="1181100"/>
          </a:xfrm>
          <a:prstGeom prst="rect">
            <a:avLst/>
          </a:prstGeom>
          <a:noFill/>
          <a:ln w="9525">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711143" y="3883961"/>
            <a:ext cx="184666" cy="369332"/>
          </a:xfrm>
          <a:prstGeom prst="rect">
            <a:avLst/>
          </a:prstGeom>
          <a:noFill/>
        </p:spPr>
        <p:txBody>
          <a:bodyPr wrap="none" rtlCol="0">
            <a:spAutoFit/>
          </a:bodyPr>
          <a:lstStyle/>
          <a:p>
            <a:endParaRPr lang="en-US" dirty="0"/>
          </a:p>
        </p:txBody>
      </p:sp>
      <p:pic>
        <p:nvPicPr>
          <p:cNvPr id="7" name="Picture 5" descr="Crew icecream"/>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215238">
            <a:off x="228674" y="1928625"/>
            <a:ext cx="3184525" cy="1677987"/>
          </a:xfrm>
          <a:prstGeom prst="rect">
            <a:avLst/>
          </a:prstGeom>
          <a:noFill/>
          <a:ln w="9525">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6172200" y="2819400"/>
            <a:ext cx="1493130" cy="369332"/>
          </a:xfrm>
          <a:prstGeom prst="rect">
            <a:avLst/>
          </a:prstGeom>
          <a:noFill/>
        </p:spPr>
        <p:txBody>
          <a:bodyPr wrap="none" rtlCol="0">
            <a:spAutoFit/>
          </a:bodyPr>
          <a:lstStyle/>
          <a:p>
            <a:r>
              <a:rPr lang="en-US" dirty="0" smtClean="0"/>
              <a:t>School-wide  </a:t>
            </a:r>
            <a:endParaRPr lang="en-US" dirty="0"/>
          </a:p>
        </p:txBody>
      </p:sp>
      <p:sp>
        <p:nvSpPr>
          <p:cNvPr id="9" name="TextBox 8"/>
          <p:cNvSpPr txBox="1"/>
          <p:nvPr/>
        </p:nvSpPr>
        <p:spPr>
          <a:xfrm rot="20266953">
            <a:off x="1633236" y="3845443"/>
            <a:ext cx="1287770" cy="369332"/>
          </a:xfrm>
          <a:prstGeom prst="rect">
            <a:avLst/>
          </a:prstGeom>
          <a:noFill/>
        </p:spPr>
        <p:txBody>
          <a:bodyPr wrap="none" rtlCol="0">
            <a:spAutoFit/>
          </a:bodyPr>
          <a:lstStyle/>
          <a:p>
            <a:r>
              <a:rPr lang="en-US" dirty="0" smtClean="0"/>
              <a:t>Classroom  </a:t>
            </a:r>
            <a:endParaRPr lang="en-US" dirty="0"/>
          </a:p>
        </p:txBody>
      </p:sp>
      <p:pic>
        <p:nvPicPr>
          <p:cNvPr id="11" name="Picture 5" descr="Mason C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91000" y="3505201"/>
            <a:ext cx="3665537" cy="1981200"/>
          </a:xfrm>
          <a:prstGeom prst="rect">
            <a:avLst/>
          </a:prstGeom>
          <a:noFill/>
          <a:ln w="9525">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4724400" y="5715000"/>
            <a:ext cx="1159955" cy="369332"/>
          </a:xfrm>
          <a:prstGeom prst="rect">
            <a:avLst/>
          </a:prstGeom>
          <a:noFill/>
        </p:spPr>
        <p:txBody>
          <a:bodyPr wrap="none" rtlCol="0">
            <a:spAutoFit/>
          </a:bodyPr>
          <a:lstStyle/>
          <a:p>
            <a:r>
              <a:rPr lang="en-US" dirty="0" smtClean="0"/>
              <a:t>Individual</a:t>
            </a:r>
            <a:endParaRPr lang="en-US" dirty="0"/>
          </a:p>
        </p:txBody>
      </p:sp>
    </p:spTree>
    <p:extLst>
      <p:ext uri="{BB962C8B-B14F-4D97-AF65-F5344CB8AC3E}">
        <p14:creationId xmlns:p14="http://schemas.microsoft.com/office/powerpoint/2010/main" xmlns="" val="3550857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1316" name="Picture 4" descr="IMG_00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9425" y="709613"/>
            <a:ext cx="4527550" cy="24923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4" name="Rectangle 5"/>
          <p:cNvSpPr>
            <a:spLocks noGrp="1" noChangeArrowheads="1"/>
          </p:cNvSpPr>
          <p:nvPr>
            <p:ph type="title"/>
          </p:nvPr>
        </p:nvSpPr>
        <p:spPr>
          <a:xfrm>
            <a:off x="-12700" y="-139700"/>
            <a:ext cx="9144000" cy="977900"/>
          </a:xfrm>
        </p:spPr>
        <p:txBody>
          <a:bodyPr/>
          <a:lstStyle/>
          <a:p>
            <a:pPr eaLnBrk="1" hangingPunct="1"/>
            <a:r>
              <a:rPr lang="en-US">
                <a:latin typeface="Arial" charset="0"/>
              </a:rPr>
              <a:t>Many schools use a ticket system</a:t>
            </a:r>
          </a:p>
        </p:txBody>
      </p:sp>
      <p:sp>
        <p:nvSpPr>
          <p:cNvPr id="69635" name="Text Box 6"/>
          <p:cNvSpPr txBox="1">
            <a:spLocks noChangeArrowheads="1"/>
          </p:cNvSpPr>
          <p:nvPr/>
        </p:nvSpPr>
        <p:spPr bwMode="auto">
          <a:xfrm>
            <a:off x="327025" y="857250"/>
            <a:ext cx="8361363" cy="465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spcAft>
                <a:spcPct val="20000"/>
              </a:spcAft>
              <a:buFontTx/>
              <a:buChar char="•"/>
            </a:pPr>
            <a:r>
              <a:rPr lang="en-US" sz="2800">
                <a:latin typeface="Arial" charset="0"/>
              </a:rPr>
              <a:t>Tied into school                               		expectations</a:t>
            </a:r>
          </a:p>
          <a:p>
            <a:pPr>
              <a:spcBef>
                <a:spcPct val="20000"/>
              </a:spcBef>
              <a:spcAft>
                <a:spcPct val="20000"/>
              </a:spcAft>
              <a:buFontTx/>
              <a:buChar char="•"/>
            </a:pPr>
            <a:r>
              <a:rPr lang="en-US" sz="2800">
                <a:latin typeface="Arial" charset="0"/>
              </a:rPr>
              <a:t>Specific feedback on 				student</a:t>
            </a:r>
            <a:r>
              <a:rPr lang="ja-JP" altLang="en-US" sz="2800">
                <a:latin typeface="Arial" charset="0"/>
              </a:rPr>
              <a:t>’</a:t>
            </a:r>
            <a:r>
              <a:rPr lang="en-US" altLang="ja-JP" sz="2800">
                <a:latin typeface="Arial" charset="0"/>
              </a:rPr>
              <a:t>s behavior</a:t>
            </a:r>
          </a:p>
          <a:p>
            <a:pPr>
              <a:spcBef>
                <a:spcPct val="20000"/>
              </a:spcBef>
              <a:spcAft>
                <a:spcPct val="20000"/>
              </a:spcAft>
              <a:buFontTx/>
              <a:buChar char="•"/>
            </a:pPr>
            <a:r>
              <a:rPr lang="en-US" sz="2800">
                <a:latin typeface="Arial" charset="0"/>
              </a:rPr>
              <a:t>Provides visible           		         acknowledge of appropriate behavior for student</a:t>
            </a:r>
          </a:p>
          <a:p>
            <a:pPr>
              <a:spcBef>
                <a:spcPct val="20000"/>
              </a:spcBef>
              <a:spcAft>
                <a:spcPct val="20000"/>
              </a:spcAft>
              <a:buFontTx/>
              <a:buChar char="•"/>
            </a:pPr>
            <a:r>
              <a:rPr lang="en-US" sz="2800">
                <a:latin typeface="Arial" charset="0"/>
              </a:rPr>
              <a:t>Helps to remind staff to provide acknowledgements</a:t>
            </a:r>
            <a:endParaRPr lang="en-US" sz="2800"/>
          </a:p>
          <a:p>
            <a:pPr>
              <a:spcBef>
                <a:spcPct val="20000"/>
              </a:spcBef>
              <a:spcAft>
                <a:spcPct val="20000"/>
              </a:spcAft>
              <a:buFontTx/>
              <a:buChar char="•"/>
            </a:pPr>
            <a:endParaRPr lang="en-US" sz="2800"/>
          </a:p>
        </p:txBody>
      </p:sp>
      <p:sp>
        <p:nvSpPr>
          <p:cNvPr id="781320" name="Text Box 8"/>
          <p:cNvSpPr txBox="1">
            <a:spLocks noChangeArrowheads="1"/>
          </p:cNvSpPr>
          <p:nvPr/>
        </p:nvSpPr>
        <p:spPr bwMode="auto">
          <a:xfrm>
            <a:off x="6019800" y="2306638"/>
            <a:ext cx="6985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4000">
                <a:solidFill>
                  <a:srgbClr val="FF0000"/>
                </a:solidFill>
                <a:sym typeface="Zapf Dingbats" charset="0"/>
              </a:rPr>
              <a:t></a:t>
            </a:r>
            <a:endParaRPr lang="en-US" sz="4000">
              <a:solidFill>
                <a:srgbClr val="FF0000"/>
              </a:solidFill>
            </a:endParaRPr>
          </a:p>
        </p:txBody>
      </p:sp>
      <p:sp>
        <p:nvSpPr>
          <p:cNvPr id="781321" name="Text Box 9"/>
          <p:cNvSpPr txBox="1">
            <a:spLocks noChangeArrowheads="1"/>
          </p:cNvSpPr>
          <p:nvPr/>
        </p:nvSpPr>
        <p:spPr bwMode="auto">
          <a:xfrm>
            <a:off x="5000625" y="1285875"/>
            <a:ext cx="187166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a:solidFill>
                  <a:srgbClr val="FF0000"/>
                </a:solidFill>
                <a:latin typeface="Lucida Handwriting" charset="0"/>
              </a:rPr>
              <a:t>Jose R.</a:t>
            </a:r>
          </a:p>
        </p:txBody>
      </p:sp>
      <p:sp>
        <p:nvSpPr>
          <p:cNvPr id="781323" name="Text Box 11"/>
          <p:cNvSpPr txBox="1">
            <a:spLocks noChangeArrowheads="1"/>
          </p:cNvSpPr>
          <p:nvPr/>
        </p:nvSpPr>
        <p:spPr bwMode="auto">
          <a:xfrm>
            <a:off x="7959725" y="1397000"/>
            <a:ext cx="8556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solidFill>
                  <a:srgbClr val="FF0000"/>
                </a:solidFill>
                <a:latin typeface="Lucida Handwriting" charset="0"/>
              </a:rPr>
              <a:t>L.M.</a:t>
            </a:r>
          </a:p>
        </p:txBody>
      </p:sp>
      <p:sp>
        <p:nvSpPr>
          <p:cNvPr id="69639" name="Rectangle 14"/>
          <p:cNvSpPr>
            <a:spLocks noChangeArrowheads="1"/>
          </p:cNvSpPr>
          <p:nvPr/>
        </p:nvSpPr>
        <p:spPr bwMode="auto">
          <a:xfrm>
            <a:off x="2197100" y="6400800"/>
            <a:ext cx="42926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r"/>
            <a:r>
              <a:rPr lang="en-US" sz="2200">
                <a:solidFill>
                  <a:schemeClr val="tx2"/>
                </a:solidFill>
                <a:latin typeface="Arial" charset="0"/>
              </a:rPr>
              <a:t>Kalamazoo Central High School</a:t>
            </a:r>
          </a:p>
        </p:txBody>
      </p:sp>
      <p:pic>
        <p:nvPicPr>
          <p:cNvPr id="781328" name="Picture 16" descr="KC PRO_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02400" y="4206875"/>
            <a:ext cx="2517775" cy="2562225"/>
          </a:xfrm>
          <a:prstGeom prst="rect">
            <a:avLst/>
          </a:prstGeom>
          <a:noFill/>
          <a:ln w="9525">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pic>
      <p:pic>
        <p:nvPicPr>
          <p:cNvPr id="781327" name="Picture 15" descr="Maroon Buck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22738" y="5068888"/>
            <a:ext cx="2654300" cy="1181100"/>
          </a:xfrm>
          <a:prstGeom prst="rect">
            <a:avLst/>
          </a:prstGeom>
          <a:noFill/>
          <a:ln w="9525">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pic>
      <p:pic>
        <p:nvPicPr>
          <p:cNvPr id="69642" name="Picture 17" descr="Picture 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513" y="6467475"/>
            <a:ext cx="1089025"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721125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1321"/>
                                        </p:tgtEl>
                                        <p:attrNameLst>
                                          <p:attrName>style.visibility</p:attrName>
                                        </p:attrNameLst>
                                      </p:cBhvr>
                                      <p:to>
                                        <p:strVal val="visible"/>
                                      </p:to>
                                    </p:set>
                                    <p:animEffect transition="in" filter="wipe(left)">
                                      <p:cBhvr>
                                        <p:cTn id="7" dur="3000"/>
                                        <p:tgtEl>
                                          <p:spTgt spid="781321"/>
                                        </p:tgtEl>
                                      </p:cBhvr>
                                    </p:animEffect>
                                  </p:childTnLst>
                                </p:cTn>
                              </p:par>
                            </p:childTnLst>
                          </p:cTn>
                        </p:par>
                        <p:par>
                          <p:cTn id="8" fill="hold" nodeType="afterGroup">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781323"/>
                                        </p:tgtEl>
                                        <p:attrNameLst>
                                          <p:attrName>style.visibility</p:attrName>
                                        </p:attrNameLst>
                                      </p:cBhvr>
                                      <p:to>
                                        <p:strVal val="visible"/>
                                      </p:to>
                                    </p:set>
                                    <p:animEffect transition="in" filter="wipe(left)">
                                      <p:cBhvr>
                                        <p:cTn id="11" dur="3000"/>
                                        <p:tgtEl>
                                          <p:spTgt spid="781323"/>
                                        </p:tgtEl>
                                      </p:cBhvr>
                                    </p:animEffect>
                                  </p:childTnLst>
                                </p:cTn>
                              </p:par>
                            </p:childTnLst>
                          </p:cTn>
                        </p:par>
                        <p:par>
                          <p:cTn id="12" fill="hold" nodeType="afterGroup">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781320"/>
                                        </p:tgtEl>
                                        <p:attrNameLst>
                                          <p:attrName>style.visibility</p:attrName>
                                        </p:attrNameLst>
                                      </p:cBhvr>
                                      <p:to>
                                        <p:strVal val="visible"/>
                                      </p:to>
                                    </p:set>
                                    <p:animEffect transition="in" filter="wipe(left)">
                                      <p:cBhvr>
                                        <p:cTn id="15" dur="3000"/>
                                        <p:tgtEl>
                                          <p:spTgt spid="781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20" grpId="0"/>
      <p:bldP spid="781321" grpId="0"/>
      <p:bldP spid="7813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8845" name="Picture 45" descr="DSCN1691_2_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5363" y="-168275"/>
            <a:ext cx="2733675" cy="2859088"/>
          </a:xfrm>
          <a:prstGeom prst="rect">
            <a:avLst/>
          </a:prstGeom>
          <a:noFill/>
          <a:ln w="9525">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pic>
      <p:pic>
        <p:nvPicPr>
          <p:cNvPr id="67586" name="Picture 44" descr="Manners tick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48088" y="4541838"/>
            <a:ext cx="2800350" cy="1404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87" name="Picture 43" descr="Lakers ticke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59450" y="1481138"/>
            <a:ext cx="3367088" cy="19415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588841" name="Picture 41" descr="DSCN1813_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96013" y="6350"/>
            <a:ext cx="2927350" cy="1728788"/>
          </a:xfrm>
          <a:prstGeom prst="rect">
            <a:avLst/>
          </a:prstGeom>
          <a:noFill/>
          <a:ln w="9525">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pic>
      <p:pic>
        <p:nvPicPr>
          <p:cNvPr id="588842" name="Picture 42" descr="Shettler Ticket_0001_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58938" y="0"/>
            <a:ext cx="4972050" cy="1604963"/>
          </a:xfrm>
          <a:prstGeom prst="rect">
            <a:avLst/>
          </a:prstGeom>
          <a:noFill/>
          <a:ln w="9525">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pic>
      <p:pic>
        <p:nvPicPr>
          <p:cNvPr id="588839" name="Picture 39" descr="DSCN149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0"/>
            <a:ext cx="2330450" cy="2395538"/>
          </a:xfrm>
          <a:prstGeom prst="rect">
            <a:avLst/>
          </a:prstGeom>
          <a:noFill/>
          <a:ln w="9525">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pic>
      <p:pic>
        <p:nvPicPr>
          <p:cNvPr id="588836" name="Picture 36" descr="Foster CAT Award"/>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083050" y="2863850"/>
            <a:ext cx="2708275" cy="2063750"/>
          </a:xfrm>
          <a:prstGeom prst="rect">
            <a:avLst/>
          </a:prstGeom>
          <a:noFill/>
          <a:ln w="9525">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pic>
      <p:pic>
        <p:nvPicPr>
          <p:cNvPr id="67592" name="Picture 34" descr="Picture 1"/>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834313" y="6464300"/>
            <a:ext cx="1266825" cy="38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88823" name="Picture 23" descr="IMG_0001_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867525" y="3992563"/>
            <a:ext cx="2276475" cy="2865437"/>
          </a:xfrm>
          <a:prstGeom prst="rect">
            <a:avLst/>
          </a:prstGeom>
          <a:noFill/>
          <a:ln w="9525">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pic>
      <p:pic>
        <p:nvPicPr>
          <p:cNvPr id="588829" name="Picture 29" descr="SMILE ticket_3"/>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305175" y="5767388"/>
            <a:ext cx="3109913" cy="1489075"/>
          </a:xfrm>
          <a:prstGeom prst="rect">
            <a:avLst/>
          </a:prstGeom>
          <a:solidFill>
            <a:srgbClr val="0033CC"/>
          </a:solidFill>
          <a:ln w="9525">
            <a:solidFill>
              <a:schemeClr val="tx1"/>
            </a:solidFill>
            <a:miter lim="800000"/>
            <a:headEnd/>
            <a:tailEnd/>
          </a:ln>
          <a:effectLst>
            <a:outerShdw blurRad="63500" dist="38099" dir="2700000" algn="ctr" rotWithShape="0">
              <a:srgbClr val="000000">
                <a:alpha val="74997"/>
              </a:srgbClr>
            </a:outerShdw>
          </a:effectLst>
        </p:spPr>
      </p:pic>
      <p:pic>
        <p:nvPicPr>
          <p:cNvPr id="588825" name="Picture 25" descr="IMG_0004_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87325" y="2387600"/>
            <a:ext cx="3155950" cy="2192338"/>
          </a:xfrm>
          <a:prstGeom prst="rect">
            <a:avLst/>
          </a:prstGeom>
          <a:noFill/>
          <a:ln w="9525">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pic>
      <p:sp>
        <p:nvSpPr>
          <p:cNvPr id="67596" name="Rectangle 30"/>
          <p:cNvSpPr>
            <a:spLocks noChangeArrowheads="1"/>
          </p:cNvSpPr>
          <p:nvPr/>
        </p:nvSpPr>
        <p:spPr bwMode="auto">
          <a:xfrm>
            <a:off x="1684338" y="3128963"/>
            <a:ext cx="1841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4400"/>
          </a:p>
        </p:txBody>
      </p:sp>
      <p:pic>
        <p:nvPicPr>
          <p:cNvPr id="588832" name="Picture 32" descr="Tickets_0001"/>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143125" y="4429125"/>
            <a:ext cx="1914525" cy="1692275"/>
          </a:xfrm>
          <a:prstGeom prst="rect">
            <a:avLst/>
          </a:prstGeom>
          <a:noFill/>
          <a:ln w="9525">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pic>
      <p:pic>
        <p:nvPicPr>
          <p:cNvPr id="588826" name="Picture 26" descr="IMG_0005_2"/>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6613525" y="2909888"/>
            <a:ext cx="2530475" cy="1347787"/>
          </a:xfrm>
          <a:prstGeom prst="rect">
            <a:avLst/>
          </a:prstGeom>
          <a:noFill/>
          <a:ln w="9525">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pic>
      <p:pic>
        <p:nvPicPr>
          <p:cNvPr id="588831" name="Picture 31" descr="Tickets_2"/>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3625850" y="1217613"/>
            <a:ext cx="2859088" cy="1747837"/>
          </a:xfrm>
          <a:prstGeom prst="rect">
            <a:avLst/>
          </a:prstGeom>
          <a:noFill/>
          <a:ln w="9525">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pic>
      <p:pic>
        <p:nvPicPr>
          <p:cNvPr id="588838" name="Picture 38" descr="Beach WAVE Tickets"/>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5868988" y="4694238"/>
            <a:ext cx="1665287" cy="2163762"/>
          </a:xfrm>
          <a:prstGeom prst="rect">
            <a:avLst/>
          </a:prstGeom>
          <a:noFill/>
          <a:ln w="9525">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pic>
      <p:pic>
        <p:nvPicPr>
          <p:cNvPr id="588837" name="Picture 37" descr="Tiger Paws"/>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2273300" y="2198688"/>
            <a:ext cx="1806575" cy="2224087"/>
          </a:xfrm>
          <a:prstGeom prst="rect">
            <a:avLst/>
          </a:prstGeom>
          <a:noFill/>
          <a:ln w="9525">
            <a:solidFill>
              <a:schemeClr val="tx1"/>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pic>
      <p:sp>
        <p:nvSpPr>
          <p:cNvPr id="588846" name="Rectangle 46"/>
          <p:cNvSpPr>
            <a:spLocks noChangeArrowheads="1"/>
          </p:cNvSpPr>
          <p:nvPr/>
        </p:nvSpPr>
        <p:spPr bwMode="auto">
          <a:xfrm>
            <a:off x="-322263" y="8051800"/>
            <a:ext cx="8420101" cy="3352800"/>
          </a:xfrm>
          <a:prstGeom prst="rect">
            <a:avLst/>
          </a:prstGeom>
          <a:solidFill>
            <a:schemeClr val="bg1"/>
          </a:solidFill>
          <a:ln w="9525">
            <a:solidFill>
              <a:schemeClr val="tx1"/>
            </a:solidFill>
            <a:miter lim="800000"/>
            <a:headEnd/>
            <a:tailEnd/>
          </a:ln>
          <a:effectLst>
            <a:outerShdw blurRad="63500" dist="38099" dir="2700000" algn="ctr" rotWithShape="0">
              <a:schemeClr val="bg2">
                <a:alpha val="74997"/>
              </a:schemeClr>
            </a:outerShdw>
          </a:effectLst>
        </p:spPr>
        <p:txBody>
          <a:bodyPr anchor="ctr"/>
          <a:lstStyle/>
          <a:p>
            <a:pPr algn="ctr">
              <a:defRPr/>
            </a:pPr>
            <a:r>
              <a:rPr lang="en-US" sz="4400">
                <a:latin typeface="Arial" charset="0"/>
                <a:cs typeface="+mn-cs"/>
              </a:rPr>
              <a:t>Schoolwide </a:t>
            </a:r>
            <a:r>
              <a:rPr lang="ja-JP" altLang="en-US" sz="4400">
                <a:latin typeface="Arial" charset="0"/>
                <a:cs typeface="+mn-cs"/>
              </a:rPr>
              <a:t>“</a:t>
            </a:r>
            <a:r>
              <a:rPr lang="en-US" sz="4400">
                <a:latin typeface="Arial" charset="0"/>
                <a:cs typeface="+mn-cs"/>
              </a:rPr>
              <a:t>quick</a:t>
            </a:r>
            <a:r>
              <a:rPr lang="ja-JP" altLang="en-US" sz="4400">
                <a:latin typeface="Arial" charset="0"/>
                <a:cs typeface="+mn-cs"/>
              </a:rPr>
              <a:t>”</a:t>
            </a:r>
            <a:r>
              <a:rPr lang="en-US" sz="4400">
                <a:latin typeface="Arial" charset="0"/>
                <a:cs typeface="+mn-cs"/>
              </a:rPr>
              <a:t> acknowledgements</a:t>
            </a:r>
            <a:br>
              <a:rPr lang="en-US" sz="4400">
                <a:latin typeface="Arial" charset="0"/>
                <a:cs typeface="+mn-cs"/>
              </a:rPr>
            </a:br>
            <a:r>
              <a:rPr lang="en-US" sz="4400">
                <a:latin typeface="Arial" charset="0"/>
                <a:cs typeface="+mn-cs"/>
              </a:rPr>
              <a:t> </a:t>
            </a:r>
            <a:r>
              <a:rPr lang="en-US" sz="3200">
                <a:solidFill>
                  <a:schemeClr val="tx2"/>
                </a:solidFill>
                <a:latin typeface="Arial" charset="0"/>
                <a:cs typeface="+mn-cs"/>
              </a:rPr>
              <a:t>Rewards that are quickly presented in the presence of the behavior</a:t>
            </a:r>
            <a:r>
              <a:rPr lang="en-US" sz="4400">
                <a:latin typeface="Arial" charset="0"/>
                <a:cs typeface="+mn-cs"/>
              </a:rPr>
              <a:t> </a:t>
            </a:r>
          </a:p>
        </p:txBody>
      </p:sp>
      <p:pic>
        <p:nvPicPr>
          <p:cNvPr id="67603" name="Picture 24" descr="sc001b76d5.jpg"/>
          <p:cNvPicPr>
            <a:picLocks noChangeAspect="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0" y="4408488"/>
            <a:ext cx="2216150" cy="1668462"/>
          </a:xfrm>
          <a:prstGeom prst="rect">
            <a:avLst/>
          </a:prstGeom>
          <a:noFill/>
          <a:ln>
            <a:noFill/>
          </a:ln>
          <a:effectLst>
            <a:outerShdw dist="38100" dir="2700000" algn="tl" rotWithShape="0">
              <a:srgbClr val="808080">
                <a:alpha val="42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604" name="Picture 25" descr="sc001bb358.jpg"/>
          <p:cNvPicPr>
            <a:picLocks noChangeAspect="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0" y="5584825"/>
            <a:ext cx="3381375" cy="1273175"/>
          </a:xfrm>
          <a:prstGeom prst="rect">
            <a:avLst/>
          </a:prstGeom>
          <a:noFill/>
          <a:ln w="9525">
            <a:solidFill>
              <a:schemeClr val="tx1"/>
            </a:solidFill>
            <a:miter lim="800000"/>
            <a:headEnd/>
            <a:tailEnd/>
          </a:ln>
          <a:effectLst>
            <a:outerShdw dist="38100" dir="2700000" algn="tl" rotWithShape="0">
              <a:srgbClr val="808080">
                <a:alpha val="42998"/>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11820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88846"/>
                                        </p:tgtEl>
                                        <p:attrNameLst>
                                          <p:attrName>style.visibility</p:attrName>
                                        </p:attrNameLst>
                                      </p:cBhvr>
                                      <p:to>
                                        <p:strVal val="visible"/>
                                      </p:to>
                                    </p:set>
                                    <p:anim calcmode="lin" valueType="num">
                                      <p:cBhvr>
                                        <p:cTn id="7" dur="500" fill="hold"/>
                                        <p:tgtEl>
                                          <p:spTgt spid="588846"/>
                                        </p:tgtEl>
                                        <p:attrNameLst>
                                          <p:attrName>ppt_w</p:attrName>
                                        </p:attrNameLst>
                                      </p:cBhvr>
                                      <p:tavLst>
                                        <p:tav tm="0">
                                          <p:val>
                                            <p:fltVal val="0"/>
                                          </p:val>
                                        </p:tav>
                                        <p:tav tm="100000">
                                          <p:val>
                                            <p:strVal val="#ppt_w"/>
                                          </p:val>
                                        </p:tav>
                                      </p:tavLst>
                                    </p:anim>
                                    <p:anim calcmode="lin" valueType="num">
                                      <p:cBhvr>
                                        <p:cTn id="8" dur="500" fill="hold"/>
                                        <p:tgtEl>
                                          <p:spTgt spid="5888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a:t>
            </a:r>
            <a:r>
              <a:rPr lang="en-US" dirty="0" smtClean="0"/>
              <a:t>session 1 </a:t>
            </a:r>
            <a:r>
              <a:rPr lang="en-US" dirty="0" smtClean="0"/>
              <a:t>overview</a:t>
            </a:r>
            <a:endParaRPr lang="en-US" dirty="0"/>
          </a:p>
        </p:txBody>
      </p:sp>
      <p:sp>
        <p:nvSpPr>
          <p:cNvPr id="3" name="Content Placeholder 2"/>
          <p:cNvSpPr>
            <a:spLocks noGrp="1"/>
          </p:cNvSpPr>
          <p:nvPr>
            <p:ph idx="1"/>
          </p:nvPr>
        </p:nvSpPr>
        <p:spPr/>
        <p:txBody>
          <a:bodyPr/>
          <a:lstStyle/>
          <a:p>
            <a:r>
              <a:rPr lang="en-US" dirty="0" smtClean="0"/>
              <a:t>Staff will complete a reward system inventory </a:t>
            </a:r>
            <a:r>
              <a:rPr lang="en-US" dirty="0" smtClean="0"/>
              <a:t>for </a:t>
            </a:r>
            <a:r>
              <a:rPr lang="en-US" dirty="0" smtClean="0"/>
              <a:t>each building.</a:t>
            </a:r>
          </a:p>
          <a:p>
            <a:r>
              <a:rPr lang="en-US" dirty="0" smtClean="0"/>
              <a:t>Staff will develop the framework for a school wide reward system</a:t>
            </a:r>
            <a:r>
              <a:rPr lang="en-US" dirty="0" smtClean="0"/>
              <a:t>.</a:t>
            </a:r>
          </a:p>
          <a:p>
            <a:endParaRPr lang="en-US" dirty="0" smtClean="0"/>
          </a:p>
          <a:p>
            <a:endParaRPr lang="en-US" dirty="0" smtClean="0"/>
          </a:p>
          <a:p>
            <a:endParaRPr lang="en-US" dirty="0" smtClean="0"/>
          </a:p>
          <a:p>
            <a:pPr>
              <a:buNone/>
            </a:pPr>
            <a:endParaRPr lang="en-US" dirty="0"/>
          </a:p>
        </p:txBody>
      </p:sp>
    </p:spTree>
    <p:extLst>
      <p:ext uri="{BB962C8B-B14F-4D97-AF65-F5344CB8AC3E}">
        <p14:creationId xmlns:p14="http://schemas.microsoft.com/office/powerpoint/2010/main" xmlns="" val="4107417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315200" cy="1143000"/>
          </a:xfrm>
        </p:spPr>
        <p:txBody>
          <a:bodyPr/>
          <a:lstStyle/>
          <a:p>
            <a:r>
              <a:rPr lang="en-US" sz="3600" dirty="0" smtClean="0"/>
              <a:t>Implementation Steps: 7 of “8 Steps”</a:t>
            </a:r>
            <a:endParaRPr lang="en-US" sz="3600" dirty="0"/>
          </a:p>
        </p:txBody>
      </p:sp>
      <p:sp>
        <p:nvSpPr>
          <p:cNvPr id="3" name="Content Placeholder 2"/>
          <p:cNvSpPr>
            <a:spLocks noGrp="1"/>
          </p:cNvSpPr>
          <p:nvPr>
            <p:ph idx="1"/>
          </p:nvPr>
        </p:nvSpPr>
        <p:spPr>
          <a:xfrm>
            <a:off x="457200" y="1600200"/>
            <a:ext cx="8229600" cy="4648200"/>
          </a:xfrm>
        </p:spPr>
        <p:txBody>
          <a:bodyPr>
            <a:normAutofit fontScale="70000" lnSpcReduction="20000"/>
          </a:bodyPr>
          <a:lstStyle/>
          <a:p>
            <a:pPr marL="457200" indent="-457200">
              <a:buFont typeface="+mj-lt"/>
              <a:buAutoNum type="arabicPeriod"/>
            </a:pPr>
            <a:r>
              <a:rPr lang="en-US" sz="2600" dirty="0" smtClean="0"/>
              <a:t> Establish a school-level PBIS Leadership Team</a:t>
            </a:r>
            <a:endParaRPr lang="en-US" dirty="0" smtClean="0"/>
          </a:p>
          <a:p>
            <a:pPr marL="457200" indent="-457200">
              <a:buFont typeface="+mj-lt"/>
              <a:buAutoNum type="arabicPeriod"/>
            </a:pPr>
            <a:r>
              <a:rPr lang="en-US" sz="2600" dirty="0" smtClean="0"/>
              <a:t>School-behavior purpose statement</a:t>
            </a:r>
            <a:endParaRPr lang="en-US" dirty="0" smtClean="0"/>
          </a:p>
          <a:p>
            <a:pPr marL="457200" indent="-457200">
              <a:buFont typeface="+mj-lt"/>
              <a:buAutoNum type="arabicPeriod"/>
            </a:pPr>
            <a:r>
              <a:rPr lang="en-US" sz="2600" dirty="0" smtClean="0"/>
              <a:t>Set of positive expectations and behaviors.</a:t>
            </a:r>
            <a:endParaRPr lang="en-US" dirty="0" smtClean="0"/>
          </a:p>
          <a:p>
            <a:pPr marL="457200" indent="-457200">
              <a:buFont typeface="+mj-lt"/>
              <a:buAutoNum type="arabicPeriod"/>
            </a:pPr>
            <a:r>
              <a:rPr lang="en-US" sz="2900" dirty="0" smtClean="0"/>
              <a:t>Procedures for teaching school-wide expected behaviors</a:t>
            </a:r>
            <a:endParaRPr lang="en-US" dirty="0" smtClean="0"/>
          </a:p>
          <a:p>
            <a:pPr marL="457200" indent="-457200">
              <a:buFont typeface="+mj-lt"/>
              <a:buAutoNum type="arabicPeriod"/>
            </a:pPr>
            <a:r>
              <a:rPr lang="en-US" dirty="0" smtClean="0"/>
              <a:t>Procedures for teaching classroom wide expected behaviors.</a:t>
            </a:r>
          </a:p>
          <a:p>
            <a:pPr marL="457200" indent="-457200">
              <a:buFont typeface="+mj-lt"/>
              <a:buAutoNum type="arabicPeriod"/>
            </a:pPr>
            <a:r>
              <a:rPr lang="en-US" sz="3300" dirty="0" smtClean="0"/>
              <a:t>Continuum of procedures for encouraging expected behaviors.</a:t>
            </a:r>
            <a:endParaRPr lang="en-US" dirty="0" smtClean="0"/>
          </a:p>
          <a:p>
            <a:pPr marL="457200" indent="-457200">
              <a:buFont typeface="+mj-lt"/>
              <a:buAutoNum type="arabicPeriod"/>
            </a:pPr>
            <a:r>
              <a:rPr lang="en-US" sz="3800" b="1" dirty="0" smtClean="0"/>
              <a:t>Continuum of procedures for discouraging rule violations.</a:t>
            </a:r>
            <a:endParaRPr lang="en-US" dirty="0" smtClean="0"/>
          </a:p>
          <a:p>
            <a:pPr marL="457200" indent="-457200">
              <a:buFont typeface="+mj-lt"/>
              <a:buAutoNum type="arabicPeriod"/>
            </a:pPr>
            <a:r>
              <a:rPr lang="en-US" dirty="0" smtClean="0"/>
              <a:t>Procedures for on-going data-based monitoring and evaluation.</a:t>
            </a:r>
          </a:p>
          <a:p>
            <a:pPr>
              <a:buNone/>
            </a:pPr>
            <a:endParaRPr lang="en-US" dirty="0" smtClean="0"/>
          </a:p>
          <a:p>
            <a:endParaRPr lang="en-US" dirty="0"/>
          </a:p>
        </p:txBody>
      </p:sp>
    </p:spTree>
    <p:extLst>
      <p:ext uri="{BB962C8B-B14F-4D97-AF65-F5344CB8AC3E}">
        <p14:creationId xmlns:p14="http://schemas.microsoft.com/office/powerpoint/2010/main" xmlns="" val="339328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35424"/>
          </a:xfrm>
        </p:spPr>
        <p:txBody>
          <a:bodyPr/>
          <a:lstStyle/>
          <a:p>
            <a:r>
              <a:rPr lang="en-US" dirty="0" smtClean="0"/>
              <a:t>Violation System</a:t>
            </a:r>
            <a:endParaRPr lang="en-US" dirty="0"/>
          </a:p>
        </p:txBody>
      </p:sp>
      <p:sp>
        <p:nvSpPr>
          <p:cNvPr id="3" name="Content Placeholder 2"/>
          <p:cNvSpPr>
            <a:spLocks noGrp="1"/>
          </p:cNvSpPr>
          <p:nvPr>
            <p:ph idx="1"/>
          </p:nvPr>
        </p:nvSpPr>
        <p:spPr>
          <a:xfrm>
            <a:off x="228600" y="1600201"/>
            <a:ext cx="8686800" cy="4267200"/>
          </a:xfrm>
        </p:spPr>
        <p:txBody>
          <a:bodyPr>
            <a:normAutofit lnSpcReduction="10000"/>
          </a:bodyPr>
          <a:lstStyle/>
          <a:p>
            <a:pPr>
              <a:defRPr/>
            </a:pPr>
            <a:r>
              <a:rPr lang="en-US" dirty="0" smtClean="0">
                <a:latin typeface="Times New Roman" charset="0"/>
              </a:rPr>
              <a:t>Behaviors </a:t>
            </a:r>
            <a:r>
              <a:rPr lang="en-US" dirty="0">
                <a:latin typeface="Times New Roman" charset="0"/>
              </a:rPr>
              <a:t>are operationally defined</a:t>
            </a:r>
            <a:r>
              <a:rPr lang="en-US" dirty="0" smtClean="0">
                <a:latin typeface="Times New Roman" charset="0"/>
              </a:rPr>
              <a:t>.</a:t>
            </a:r>
          </a:p>
          <a:p>
            <a:pPr lvl="1">
              <a:defRPr/>
            </a:pPr>
            <a:r>
              <a:rPr lang="en-US" dirty="0">
                <a:solidFill>
                  <a:schemeClr val="accent1">
                    <a:lumMod val="75000"/>
                  </a:schemeClr>
                </a:solidFill>
              </a:rPr>
              <a:t>Major Behaviors: </a:t>
            </a:r>
            <a:r>
              <a:rPr lang="en-US" dirty="0"/>
              <a:t>Discipline incidents that must be handled by the administration.</a:t>
            </a:r>
            <a:endParaRPr lang="en-US" dirty="0">
              <a:solidFill>
                <a:schemeClr val="accent1">
                  <a:lumMod val="75000"/>
                </a:schemeClr>
              </a:solidFill>
            </a:endParaRPr>
          </a:p>
          <a:p>
            <a:pPr lvl="1">
              <a:defRPr/>
            </a:pPr>
            <a:r>
              <a:rPr lang="en-US" dirty="0">
                <a:solidFill>
                  <a:schemeClr val="accent1">
                    <a:lumMod val="75000"/>
                  </a:schemeClr>
                </a:solidFill>
              </a:rPr>
              <a:t>Minor Behaviors: </a:t>
            </a:r>
            <a:r>
              <a:rPr lang="en-US" dirty="0"/>
              <a:t>Discipline incidents that are  handled by the classroom teacher and usually do not warrant a discipline referral to the office</a:t>
            </a:r>
            <a:r>
              <a:rPr lang="en-US" dirty="0" smtClean="0"/>
              <a:t>.</a:t>
            </a:r>
            <a:endParaRPr lang="en-US" dirty="0">
              <a:latin typeface="Times New Roman" charset="0"/>
            </a:endParaRPr>
          </a:p>
          <a:p>
            <a:pPr>
              <a:defRPr/>
            </a:pPr>
            <a:r>
              <a:rPr lang="en-US" dirty="0" smtClean="0">
                <a:latin typeface="Times New Roman" charset="0"/>
              </a:rPr>
              <a:t>The </a:t>
            </a:r>
            <a:r>
              <a:rPr lang="en-US" dirty="0">
                <a:latin typeface="Times New Roman" charset="0"/>
              </a:rPr>
              <a:t>data should be very easy to collect (1% of staff time)</a:t>
            </a:r>
            <a:r>
              <a:rPr lang="en-US" dirty="0" smtClean="0">
                <a:latin typeface="Times New Roman" charset="0"/>
              </a:rPr>
              <a:t>.</a:t>
            </a:r>
          </a:p>
          <a:p>
            <a:pPr>
              <a:defRPr/>
            </a:pPr>
            <a:r>
              <a:rPr lang="en-US" dirty="0" smtClean="0">
                <a:latin typeface="Times New Roman" charset="0"/>
              </a:rPr>
              <a:t>System in place for data entry and report generation.</a:t>
            </a:r>
          </a:p>
          <a:p>
            <a:pPr marL="400050">
              <a:defRPr/>
            </a:pPr>
            <a:r>
              <a:rPr lang="en-US" dirty="0">
                <a:latin typeface="Times New Roman" charset="0"/>
              </a:rPr>
              <a:t>S</a:t>
            </a:r>
            <a:r>
              <a:rPr lang="en-US" dirty="0" smtClean="0">
                <a:latin typeface="Times New Roman" charset="0"/>
              </a:rPr>
              <a:t>ystem </a:t>
            </a:r>
            <a:r>
              <a:rPr lang="en-US" dirty="0">
                <a:latin typeface="Times New Roman" charset="0"/>
              </a:rPr>
              <a:t>in place to collect office discipline referral </a:t>
            </a:r>
            <a:r>
              <a:rPr lang="en-US" dirty="0" smtClean="0">
                <a:latin typeface="Times New Roman" charset="0"/>
              </a:rPr>
              <a:t>data</a:t>
            </a:r>
            <a:endParaRPr lang="en-US" dirty="0">
              <a:latin typeface="Times New Roman" charset="0"/>
            </a:endParaRPr>
          </a:p>
          <a:p>
            <a:pPr lvl="2">
              <a:buFont typeface="Wingdings" charset="2"/>
              <a:buChar char="Ø"/>
              <a:defRPr/>
            </a:pPr>
            <a:r>
              <a:rPr lang="en-US" dirty="0">
                <a:latin typeface="Times New Roman" charset="0"/>
              </a:rPr>
              <a:t>Office Discipline Referral </a:t>
            </a:r>
            <a:r>
              <a:rPr lang="en-US" dirty="0" smtClean="0">
                <a:latin typeface="Times New Roman" charset="0"/>
              </a:rPr>
              <a:t>Form</a:t>
            </a:r>
          </a:p>
          <a:p>
            <a:pPr marL="66675" indent="0">
              <a:buNone/>
              <a:defRPr/>
            </a:pPr>
            <a:endParaRPr lang="en-US" dirty="0">
              <a:latin typeface="Times New Roman" charset="0"/>
            </a:endParaRPr>
          </a:p>
          <a:p>
            <a:endParaRPr lang="en-US" dirty="0"/>
          </a:p>
        </p:txBody>
      </p:sp>
    </p:spTree>
    <p:extLst>
      <p:ext uri="{BB962C8B-B14F-4D97-AF65-F5344CB8AC3E}">
        <p14:creationId xmlns:p14="http://schemas.microsoft.com/office/powerpoint/2010/main" xmlns="" val="1202804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7" name="Rectangle 4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049" name="Group 1"/>
          <p:cNvGrpSpPr>
            <a:grpSpLocks noChangeAspect="1"/>
          </p:cNvGrpSpPr>
          <p:nvPr/>
        </p:nvGrpSpPr>
        <p:grpSpPr bwMode="auto">
          <a:xfrm>
            <a:off x="152400" y="304800"/>
            <a:ext cx="8763000" cy="6324600"/>
            <a:chOff x="2520" y="3487"/>
            <a:chExt cx="7346" cy="11070"/>
          </a:xfrm>
        </p:grpSpPr>
        <p:sp>
          <p:nvSpPr>
            <p:cNvPr id="2096" name="AutoShape 48"/>
            <p:cNvSpPr>
              <a:spLocks noChangeAspect="1" noChangeArrowheads="1" noTextEdit="1"/>
            </p:cNvSpPr>
            <p:nvPr/>
          </p:nvSpPr>
          <p:spPr bwMode="auto">
            <a:xfrm>
              <a:off x="2520" y="3487"/>
              <a:ext cx="7346" cy="1107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95" name="Rectangle 47"/>
            <p:cNvSpPr>
              <a:spLocks noChangeArrowheads="1"/>
            </p:cNvSpPr>
            <p:nvPr/>
          </p:nvSpPr>
          <p:spPr bwMode="auto">
            <a:xfrm>
              <a:off x="3120" y="3487"/>
              <a:ext cx="6300" cy="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General Procedure  for Dealing with Problem Behaviors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4" name="Rectangle 46"/>
            <p:cNvSpPr>
              <a:spLocks noChangeArrowheads="1"/>
            </p:cNvSpPr>
            <p:nvPr/>
          </p:nvSpPr>
          <p:spPr bwMode="auto">
            <a:xfrm>
              <a:off x="5120" y="4207"/>
              <a:ext cx="1615" cy="720"/>
            </a:xfrm>
            <a:prstGeom prst="rect">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Observe problem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behavior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3" name="Rectangle 45"/>
            <p:cNvSpPr>
              <a:spLocks noChangeArrowheads="1"/>
            </p:cNvSpPr>
            <p:nvPr/>
          </p:nvSpPr>
          <p:spPr bwMode="auto">
            <a:xfrm>
              <a:off x="3112" y="6464"/>
              <a:ext cx="1365" cy="514"/>
            </a:xfrm>
            <a:prstGeom prst="rect">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Problem solve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2" name="AutoShape 44"/>
            <p:cNvSpPr>
              <a:spLocks noChangeArrowheads="1"/>
            </p:cNvSpPr>
            <p:nvPr/>
          </p:nvSpPr>
          <p:spPr bwMode="auto">
            <a:xfrm>
              <a:off x="3920" y="9864"/>
              <a:ext cx="1450" cy="1440"/>
            </a:xfrm>
            <a:prstGeom prst="diamond">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2091" name="AutoShape 43"/>
            <p:cNvSpPr>
              <a:spLocks noChangeArrowheads="1"/>
            </p:cNvSpPr>
            <p:nvPr/>
          </p:nvSpPr>
          <p:spPr bwMode="auto">
            <a:xfrm>
              <a:off x="5578" y="5220"/>
              <a:ext cx="1300" cy="1338"/>
            </a:xfrm>
            <a:prstGeom prst="diamond">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sp>
          <p:nvSpPr>
            <p:cNvPr id="2090" name="Rectangle 42"/>
            <p:cNvSpPr>
              <a:spLocks noChangeArrowheads="1"/>
            </p:cNvSpPr>
            <p:nvPr/>
          </p:nvSpPr>
          <p:spPr bwMode="auto">
            <a:xfrm>
              <a:off x="3105" y="7419"/>
              <a:ext cx="1265" cy="721"/>
            </a:xfrm>
            <a:prstGeom prst="rect">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Determine</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consequence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9" name="Rectangle 41"/>
            <p:cNvSpPr>
              <a:spLocks noChangeArrowheads="1"/>
            </p:cNvSpPr>
            <p:nvPr/>
          </p:nvSpPr>
          <p:spPr bwMode="auto">
            <a:xfrm>
              <a:off x="3103" y="8581"/>
              <a:ext cx="1628" cy="822"/>
            </a:xfrm>
            <a:prstGeom prst="rect">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Follow procedure</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documented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8" name="Rectangle 40"/>
            <p:cNvSpPr>
              <a:spLocks noChangeArrowheads="1"/>
            </p:cNvSpPr>
            <p:nvPr/>
          </p:nvSpPr>
          <p:spPr bwMode="auto">
            <a:xfrm>
              <a:off x="2520" y="11201"/>
              <a:ext cx="1415" cy="720"/>
            </a:xfrm>
            <a:prstGeom prst="rect">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File necessary</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documentation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7" name="Rectangle 39"/>
            <p:cNvSpPr>
              <a:spLocks noChangeArrowheads="1"/>
            </p:cNvSpPr>
            <p:nvPr/>
          </p:nvSpPr>
          <p:spPr bwMode="auto">
            <a:xfrm>
              <a:off x="5220" y="11201"/>
              <a:ext cx="1027" cy="720"/>
            </a:xfrm>
            <a:prstGeom prst="rect">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Send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referral to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office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6" name="Rectangle 38"/>
            <p:cNvSpPr>
              <a:spLocks noChangeArrowheads="1"/>
            </p:cNvSpPr>
            <p:nvPr/>
          </p:nvSpPr>
          <p:spPr bwMode="auto">
            <a:xfrm>
              <a:off x="7827" y="11970"/>
              <a:ext cx="1415" cy="574"/>
            </a:xfrm>
            <a:prstGeom prst="rect">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File necessary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documentation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5" name="Rectangle 37"/>
            <p:cNvSpPr>
              <a:spLocks noChangeArrowheads="1"/>
            </p:cNvSpPr>
            <p:nvPr/>
          </p:nvSpPr>
          <p:spPr bwMode="auto">
            <a:xfrm>
              <a:off x="7791" y="8306"/>
              <a:ext cx="1265" cy="721"/>
            </a:xfrm>
            <a:prstGeom prst="rect">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Determine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consequence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4" name="Rectangle 36"/>
            <p:cNvSpPr>
              <a:spLocks noChangeArrowheads="1"/>
            </p:cNvSpPr>
            <p:nvPr/>
          </p:nvSpPr>
          <p:spPr bwMode="auto">
            <a:xfrm>
              <a:off x="7834" y="10704"/>
              <a:ext cx="1340" cy="823"/>
            </a:xfrm>
            <a:prstGeom prst="rect">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Follow</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through with</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consequences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3" name="Rectangle 35"/>
            <p:cNvSpPr>
              <a:spLocks noChangeArrowheads="1"/>
            </p:cNvSpPr>
            <p:nvPr/>
          </p:nvSpPr>
          <p:spPr bwMode="auto">
            <a:xfrm>
              <a:off x="7789" y="7402"/>
              <a:ext cx="1365" cy="486"/>
            </a:xfrm>
            <a:prstGeom prst="rect">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Problem solve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2" name="Rectangle 34"/>
            <p:cNvSpPr>
              <a:spLocks noChangeArrowheads="1"/>
            </p:cNvSpPr>
            <p:nvPr/>
          </p:nvSpPr>
          <p:spPr bwMode="auto">
            <a:xfrm>
              <a:off x="7789" y="9451"/>
              <a:ext cx="1215" cy="822"/>
            </a:xfrm>
            <a:prstGeom prst="rect">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Follow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documented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procedure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1" name="Rectangle 33"/>
            <p:cNvSpPr>
              <a:spLocks noChangeArrowheads="1"/>
            </p:cNvSpPr>
            <p:nvPr/>
          </p:nvSpPr>
          <p:spPr bwMode="auto">
            <a:xfrm>
              <a:off x="7789" y="6470"/>
              <a:ext cx="2077" cy="503"/>
            </a:xfrm>
            <a:prstGeom prst="rect">
              <a:avLst/>
            </a:prstGeom>
            <a:no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Write referral &amp;</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Escort student to office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0" name="Oval 32"/>
            <p:cNvSpPr>
              <a:spLocks noChangeArrowheads="1"/>
            </p:cNvSpPr>
            <p:nvPr/>
          </p:nvSpPr>
          <p:spPr bwMode="auto">
            <a:xfrm>
              <a:off x="5999" y="13015"/>
              <a:ext cx="1596" cy="1542"/>
            </a:xfrm>
            <a:prstGeom prst="ellipse">
              <a:avLst/>
            </a:prstGeom>
            <a:noFill/>
            <a:ln w="9525">
              <a:solidFill>
                <a:srgbClr val="000000"/>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Follow up</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with student</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within a</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week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9" name="Text Box 31"/>
            <p:cNvSpPr txBox="1">
              <a:spLocks noChangeArrowheads="1"/>
            </p:cNvSpPr>
            <p:nvPr/>
          </p:nvSpPr>
          <p:spPr bwMode="auto">
            <a:xfrm>
              <a:off x="5610" y="5236"/>
              <a:ext cx="1064" cy="8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Is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behavior</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major?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8" name="Line 30"/>
            <p:cNvSpPr>
              <a:spLocks noChangeShapeType="1"/>
            </p:cNvSpPr>
            <p:nvPr/>
          </p:nvSpPr>
          <p:spPr bwMode="auto">
            <a:xfrm flipH="1" flipV="1">
              <a:off x="4820" y="5853"/>
              <a:ext cx="668" cy="4"/>
            </a:xfrm>
            <a:prstGeom prst="line">
              <a:avLst/>
            </a:prstGeom>
            <a:noFill/>
            <a:ln w="9525">
              <a:solidFill>
                <a:srgbClr val="000000"/>
              </a:solidFill>
              <a:round/>
              <a:headEnd/>
              <a:tailEnd type="triangle" w="med" len="med"/>
            </a:ln>
          </p:spPr>
          <p:txBody>
            <a:bodyPr vert="horz" wrap="none" lIns="91440" tIns="45720" rIns="91440" bIns="45720" numCol="1" anchor="ctr" anchorCtr="0" compatLnSpc="1">
              <a:prstTxWarp prst="textNoShape">
                <a:avLst/>
              </a:prstTxWarp>
            </a:bodyPr>
            <a:lstStyle/>
            <a:p>
              <a:endParaRPr lang="en-US"/>
            </a:p>
          </p:txBody>
        </p:sp>
        <p:sp>
          <p:nvSpPr>
            <p:cNvPr id="2077" name="Line 29"/>
            <p:cNvSpPr>
              <a:spLocks noChangeShapeType="1"/>
            </p:cNvSpPr>
            <p:nvPr/>
          </p:nvSpPr>
          <p:spPr bwMode="auto">
            <a:xfrm>
              <a:off x="6920" y="5853"/>
              <a:ext cx="863" cy="0"/>
            </a:xfrm>
            <a:prstGeom prst="line">
              <a:avLst/>
            </a:prstGeom>
            <a:noFill/>
            <a:ln w="9525">
              <a:solidFill>
                <a:srgbClr val="000000"/>
              </a:solidFill>
              <a:round/>
              <a:headEnd/>
              <a:tailEnd type="triangle" w="med" len="med"/>
            </a:ln>
          </p:spPr>
          <p:txBody>
            <a:bodyPr vert="horz" wrap="none" lIns="91440" tIns="45720" rIns="91440" bIns="45720" numCol="1" anchor="ctr" anchorCtr="0" compatLnSpc="1">
              <a:prstTxWarp prst="textNoShape">
                <a:avLst/>
              </a:prstTxWarp>
            </a:bodyPr>
            <a:lstStyle/>
            <a:p>
              <a:endParaRPr lang="en-US"/>
            </a:p>
          </p:txBody>
        </p:sp>
        <p:sp>
          <p:nvSpPr>
            <p:cNvPr id="2076" name="Line 28"/>
            <p:cNvSpPr>
              <a:spLocks noChangeShapeType="1"/>
            </p:cNvSpPr>
            <p:nvPr/>
          </p:nvSpPr>
          <p:spPr bwMode="auto">
            <a:xfrm>
              <a:off x="3920" y="6984"/>
              <a:ext cx="0" cy="448"/>
            </a:xfrm>
            <a:prstGeom prst="line">
              <a:avLst/>
            </a:prstGeom>
            <a:noFill/>
            <a:ln w="9525">
              <a:solidFill>
                <a:srgbClr val="000000"/>
              </a:solidFill>
              <a:round/>
              <a:headEnd/>
              <a:tailEnd type="triangle" w="med" len="med"/>
            </a:ln>
          </p:spPr>
          <p:txBody>
            <a:bodyPr vert="horz" wrap="none" lIns="91440" tIns="45720" rIns="91440" bIns="45720" numCol="1" anchor="ctr" anchorCtr="0" compatLnSpc="1">
              <a:prstTxWarp prst="textNoShape">
                <a:avLst/>
              </a:prstTxWarp>
            </a:bodyPr>
            <a:lstStyle/>
            <a:p>
              <a:endParaRPr lang="en-US"/>
            </a:p>
          </p:txBody>
        </p:sp>
        <p:sp>
          <p:nvSpPr>
            <p:cNvPr id="2075" name="Line 27"/>
            <p:cNvSpPr>
              <a:spLocks noChangeShapeType="1"/>
            </p:cNvSpPr>
            <p:nvPr/>
          </p:nvSpPr>
          <p:spPr bwMode="auto">
            <a:xfrm>
              <a:off x="6220" y="4927"/>
              <a:ext cx="0" cy="309"/>
            </a:xfrm>
            <a:prstGeom prst="line">
              <a:avLst/>
            </a:prstGeom>
            <a:noFill/>
            <a:ln w="9525">
              <a:solidFill>
                <a:srgbClr val="000000"/>
              </a:solidFill>
              <a:round/>
              <a:headEnd/>
              <a:tailEnd type="triangle" w="med" len="med"/>
            </a:ln>
          </p:spPr>
          <p:txBody>
            <a:bodyPr vert="horz" wrap="none" lIns="91440" tIns="45720" rIns="91440" bIns="45720" numCol="1" anchor="ctr" anchorCtr="0" compatLnSpc="1">
              <a:prstTxWarp prst="textNoShape">
                <a:avLst/>
              </a:prstTxWarp>
            </a:bodyPr>
            <a:lstStyle/>
            <a:p>
              <a:endParaRPr lang="en-US"/>
            </a:p>
          </p:txBody>
        </p:sp>
        <p:sp>
          <p:nvSpPr>
            <p:cNvPr id="2074" name="Text Box 26"/>
            <p:cNvSpPr txBox="1">
              <a:spLocks noChangeArrowheads="1"/>
            </p:cNvSpPr>
            <p:nvPr/>
          </p:nvSpPr>
          <p:spPr bwMode="auto">
            <a:xfrm>
              <a:off x="4220" y="10173"/>
              <a:ext cx="852" cy="792"/>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Does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student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have 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3" name="Line 25"/>
            <p:cNvSpPr>
              <a:spLocks noChangeShapeType="1"/>
            </p:cNvSpPr>
            <p:nvPr/>
          </p:nvSpPr>
          <p:spPr bwMode="auto">
            <a:xfrm>
              <a:off x="3920" y="8154"/>
              <a:ext cx="0" cy="420"/>
            </a:xfrm>
            <a:prstGeom prst="line">
              <a:avLst/>
            </a:prstGeom>
            <a:noFill/>
            <a:ln w="9525">
              <a:solidFill>
                <a:srgbClr val="000000"/>
              </a:solidFill>
              <a:round/>
              <a:headEnd/>
              <a:tailEnd type="triangle" w="med" len="med"/>
            </a:ln>
          </p:spPr>
          <p:txBody>
            <a:bodyPr vert="horz" wrap="none" lIns="91440" tIns="45720" rIns="91440" bIns="45720" numCol="1" anchor="ctr" anchorCtr="0" compatLnSpc="1">
              <a:prstTxWarp prst="textNoShape">
                <a:avLst/>
              </a:prstTxWarp>
            </a:bodyPr>
            <a:lstStyle/>
            <a:p>
              <a:endParaRPr lang="en-US"/>
            </a:p>
          </p:txBody>
        </p:sp>
        <p:sp>
          <p:nvSpPr>
            <p:cNvPr id="2072" name="Line 24"/>
            <p:cNvSpPr>
              <a:spLocks noChangeShapeType="1"/>
            </p:cNvSpPr>
            <p:nvPr/>
          </p:nvSpPr>
          <p:spPr bwMode="auto">
            <a:xfrm flipH="1">
              <a:off x="4645" y="9410"/>
              <a:ext cx="0" cy="446"/>
            </a:xfrm>
            <a:prstGeom prst="line">
              <a:avLst/>
            </a:prstGeom>
            <a:noFill/>
            <a:ln w="9525">
              <a:solidFill>
                <a:srgbClr val="000000"/>
              </a:solidFill>
              <a:round/>
              <a:headEnd/>
              <a:tailEnd type="triangle" w="med" len="med"/>
            </a:ln>
          </p:spPr>
          <p:txBody>
            <a:bodyPr vert="horz" wrap="none" lIns="91440" tIns="45720" rIns="91440" bIns="45720" numCol="1" anchor="ctr" anchorCtr="0" compatLnSpc="1">
              <a:prstTxWarp prst="textNoShape">
                <a:avLst/>
              </a:prstTxWarp>
            </a:bodyPr>
            <a:lstStyle/>
            <a:p>
              <a:endParaRPr lang="en-US"/>
            </a:p>
          </p:txBody>
        </p:sp>
        <p:sp>
          <p:nvSpPr>
            <p:cNvPr id="2071" name="Text Box 23"/>
            <p:cNvSpPr txBox="1">
              <a:spLocks noChangeArrowheads="1"/>
            </p:cNvSpPr>
            <p:nvPr/>
          </p:nvSpPr>
          <p:spPr bwMode="auto">
            <a:xfrm>
              <a:off x="4920" y="5544"/>
              <a:ext cx="440" cy="30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NO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0" name="Text Box 22"/>
            <p:cNvSpPr txBox="1">
              <a:spLocks noChangeArrowheads="1"/>
            </p:cNvSpPr>
            <p:nvPr/>
          </p:nvSpPr>
          <p:spPr bwMode="auto">
            <a:xfrm>
              <a:off x="7020" y="5544"/>
              <a:ext cx="502" cy="30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YES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9" name="Line 21"/>
            <p:cNvSpPr>
              <a:spLocks noChangeShapeType="1"/>
            </p:cNvSpPr>
            <p:nvPr/>
          </p:nvSpPr>
          <p:spPr bwMode="auto">
            <a:xfrm flipH="1">
              <a:off x="8637" y="6980"/>
              <a:ext cx="0" cy="416"/>
            </a:xfrm>
            <a:prstGeom prst="line">
              <a:avLst/>
            </a:prstGeom>
            <a:noFill/>
            <a:ln w="9525">
              <a:solidFill>
                <a:srgbClr val="000000"/>
              </a:solidFill>
              <a:round/>
              <a:headEnd/>
              <a:tailEnd type="triangle" w="med" len="med"/>
            </a:ln>
          </p:spPr>
          <p:txBody>
            <a:bodyPr vert="horz" wrap="none" lIns="91440" tIns="45720" rIns="91440" bIns="45720" numCol="1" anchor="ctr" anchorCtr="0" compatLnSpc="1">
              <a:prstTxWarp prst="textNoShape">
                <a:avLst/>
              </a:prstTxWarp>
            </a:bodyPr>
            <a:lstStyle/>
            <a:p>
              <a:endParaRPr lang="en-US"/>
            </a:p>
          </p:txBody>
        </p:sp>
        <p:sp>
          <p:nvSpPr>
            <p:cNvPr id="2068" name="Line 20"/>
            <p:cNvSpPr>
              <a:spLocks noChangeShapeType="1"/>
            </p:cNvSpPr>
            <p:nvPr/>
          </p:nvSpPr>
          <p:spPr bwMode="auto">
            <a:xfrm flipH="1">
              <a:off x="8653" y="11548"/>
              <a:ext cx="0" cy="416"/>
            </a:xfrm>
            <a:prstGeom prst="line">
              <a:avLst/>
            </a:prstGeom>
            <a:noFill/>
            <a:ln w="9525">
              <a:solidFill>
                <a:srgbClr val="000000"/>
              </a:solidFill>
              <a:round/>
              <a:headEnd/>
              <a:tailEnd type="triangle" w="med" len="med"/>
            </a:ln>
          </p:spPr>
          <p:txBody>
            <a:bodyPr vert="horz" wrap="none" lIns="91440" tIns="45720" rIns="91440" bIns="45720" numCol="1" anchor="ctr" anchorCtr="0" compatLnSpc="1">
              <a:prstTxWarp prst="textNoShape">
                <a:avLst/>
              </a:prstTxWarp>
            </a:bodyPr>
            <a:lstStyle/>
            <a:p>
              <a:endParaRPr lang="en-US"/>
            </a:p>
          </p:txBody>
        </p:sp>
        <p:sp>
          <p:nvSpPr>
            <p:cNvPr id="2067" name="Line 19"/>
            <p:cNvSpPr>
              <a:spLocks noChangeShapeType="1"/>
            </p:cNvSpPr>
            <p:nvPr/>
          </p:nvSpPr>
          <p:spPr bwMode="auto">
            <a:xfrm flipH="1">
              <a:off x="8643" y="10288"/>
              <a:ext cx="0" cy="416"/>
            </a:xfrm>
            <a:prstGeom prst="line">
              <a:avLst/>
            </a:prstGeom>
            <a:noFill/>
            <a:ln w="9525">
              <a:solidFill>
                <a:srgbClr val="000000"/>
              </a:solidFill>
              <a:round/>
              <a:headEnd/>
              <a:tailEnd type="triangle" w="med" len="med"/>
            </a:ln>
          </p:spPr>
          <p:txBody>
            <a:bodyPr vert="horz" wrap="none" lIns="91440" tIns="45720" rIns="91440" bIns="45720" numCol="1" anchor="ctr" anchorCtr="0" compatLnSpc="1">
              <a:prstTxWarp prst="textNoShape">
                <a:avLst/>
              </a:prstTxWarp>
            </a:bodyPr>
            <a:lstStyle/>
            <a:p>
              <a:endParaRPr lang="en-US"/>
            </a:p>
          </p:txBody>
        </p:sp>
        <p:sp>
          <p:nvSpPr>
            <p:cNvPr id="2066" name="Line 18"/>
            <p:cNvSpPr>
              <a:spLocks noChangeShapeType="1"/>
            </p:cNvSpPr>
            <p:nvPr/>
          </p:nvSpPr>
          <p:spPr bwMode="auto">
            <a:xfrm flipH="1">
              <a:off x="8652" y="9031"/>
              <a:ext cx="0" cy="416"/>
            </a:xfrm>
            <a:prstGeom prst="line">
              <a:avLst/>
            </a:prstGeom>
            <a:noFill/>
            <a:ln w="9525">
              <a:solidFill>
                <a:srgbClr val="000000"/>
              </a:solidFill>
              <a:round/>
              <a:headEnd/>
              <a:tailEnd type="triangle" w="med" len="med"/>
            </a:ln>
          </p:spPr>
          <p:txBody>
            <a:bodyPr vert="horz" wrap="none" lIns="91440" tIns="45720" rIns="91440" bIns="45720" numCol="1" anchor="ctr" anchorCtr="0" compatLnSpc="1">
              <a:prstTxWarp prst="textNoShape">
                <a:avLst/>
              </a:prstTxWarp>
            </a:bodyPr>
            <a:lstStyle/>
            <a:p>
              <a:endParaRPr lang="en-US"/>
            </a:p>
          </p:txBody>
        </p:sp>
        <p:sp>
          <p:nvSpPr>
            <p:cNvPr id="2065" name="Line 17"/>
            <p:cNvSpPr>
              <a:spLocks noChangeShapeType="1"/>
            </p:cNvSpPr>
            <p:nvPr/>
          </p:nvSpPr>
          <p:spPr bwMode="auto">
            <a:xfrm flipH="1">
              <a:off x="8649" y="7893"/>
              <a:ext cx="0" cy="415"/>
            </a:xfrm>
            <a:prstGeom prst="line">
              <a:avLst/>
            </a:prstGeom>
            <a:noFill/>
            <a:ln w="9525">
              <a:solidFill>
                <a:srgbClr val="000000"/>
              </a:solidFill>
              <a:round/>
              <a:headEnd/>
              <a:tailEnd type="triangle" w="med" len="med"/>
            </a:ln>
          </p:spPr>
          <p:txBody>
            <a:bodyPr vert="horz" wrap="none" lIns="91440" tIns="45720" rIns="91440" bIns="45720" numCol="1" anchor="ctr" anchorCtr="0" compatLnSpc="1">
              <a:prstTxWarp prst="textNoShape">
                <a:avLst/>
              </a:prstTxWarp>
            </a:bodyPr>
            <a:lstStyle/>
            <a:p>
              <a:endParaRPr lang="en-US"/>
            </a:p>
          </p:txBody>
        </p:sp>
        <p:sp>
          <p:nvSpPr>
            <p:cNvPr id="2064" name="Line 16"/>
            <p:cNvSpPr>
              <a:spLocks noChangeShapeType="1"/>
            </p:cNvSpPr>
            <p:nvPr/>
          </p:nvSpPr>
          <p:spPr bwMode="auto">
            <a:xfrm>
              <a:off x="8720" y="12538"/>
              <a:ext cx="0" cy="1338"/>
            </a:xfrm>
            <a:prstGeom prst="line">
              <a:avLst/>
            </a:prstGeom>
            <a:no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063" name="Line 15"/>
            <p:cNvSpPr>
              <a:spLocks noChangeShapeType="1"/>
            </p:cNvSpPr>
            <p:nvPr/>
          </p:nvSpPr>
          <p:spPr bwMode="auto">
            <a:xfrm flipH="1">
              <a:off x="7520" y="13876"/>
              <a:ext cx="1200" cy="0"/>
            </a:xfrm>
            <a:prstGeom prst="line">
              <a:avLst/>
            </a:prstGeom>
            <a:noFill/>
            <a:ln w="9525">
              <a:solidFill>
                <a:srgbClr val="000000"/>
              </a:solidFill>
              <a:round/>
              <a:headEnd/>
              <a:tailEnd type="triangle" w="med" len="med"/>
            </a:ln>
          </p:spPr>
          <p:txBody>
            <a:bodyPr vert="horz" wrap="none" lIns="91440" tIns="45720" rIns="91440" bIns="45720" numCol="1" anchor="ctr" anchorCtr="0" compatLnSpc="1">
              <a:prstTxWarp prst="textNoShape">
                <a:avLst/>
              </a:prstTxWarp>
            </a:bodyPr>
            <a:lstStyle/>
            <a:p>
              <a:endParaRPr lang="en-US"/>
            </a:p>
          </p:txBody>
        </p:sp>
        <p:sp>
          <p:nvSpPr>
            <p:cNvPr id="2062" name="Line 14"/>
            <p:cNvSpPr>
              <a:spLocks noChangeShapeType="1"/>
            </p:cNvSpPr>
            <p:nvPr/>
          </p:nvSpPr>
          <p:spPr bwMode="auto">
            <a:xfrm flipH="1">
              <a:off x="3252" y="10587"/>
              <a:ext cx="661" cy="0"/>
            </a:xfrm>
            <a:prstGeom prst="line">
              <a:avLst/>
            </a:prstGeom>
            <a:no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061" name="Line 13"/>
            <p:cNvSpPr>
              <a:spLocks noChangeShapeType="1"/>
            </p:cNvSpPr>
            <p:nvPr/>
          </p:nvSpPr>
          <p:spPr bwMode="auto">
            <a:xfrm flipH="1">
              <a:off x="5383" y="10584"/>
              <a:ext cx="662" cy="0"/>
            </a:xfrm>
            <a:prstGeom prst="line">
              <a:avLst/>
            </a:prstGeom>
            <a:no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060" name="Line 12"/>
            <p:cNvSpPr>
              <a:spLocks noChangeShapeType="1"/>
            </p:cNvSpPr>
            <p:nvPr/>
          </p:nvSpPr>
          <p:spPr bwMode="auto">
            <a:xfrm>
              <a:off x="3241" y="10587"/>
              <a:ext cx="0" cy="612"/>
            </a:xfrm>
            <a:prstGeom prst="line">
              <a:avLst/>
            </a:prstGeom>
            <a:noFill/>
            <a:ln w="9525">
              <a:solidFill>
                <a:srgbClr val="000000"/>
              </a:solidFill>
              <a:round/>
              <a:headEnd/>
              <a:tailEnd type="triangle" w="med" len="med"/>
            </a:ln>
          </p:spPr>
          <p:txBody>
            <a:bodyPr vert="horz" wrap="none" lIns="91440" tIns="45720" rIns="91440" bIns="45720" numCol="1" anchor="ctr" anchorCtr="0" compatLnSpc="1">
              <a:prstTxWarp prst="textNoShape">
                <a:avLst/>
              </a:prstTxWarp>
            </a:bodyPr>
            <a:lstStyle/>
            <a:p>
              <a:endParaRPr lang="en-US"/>
            </a:p>
          </p:txBody>
        </p:sp>
        <p:sp>
          <p:nvSpPr>
            <p:cNvPr id="2059" name="Line 11"/>
            <p:cNvSpPr>
              <a:spLocks noChangeShapeType="1"/>
            </p:cNvSpPr>
            <p:nvPr/>
          </p:nvSpPr>
          <p:spPr bwMode="auto">
            <a:xfrm>
              <a:off x="6058" y="10587"/>
              <a:ext cx="0" cy="612"/>
            </a:xfrm>
            <a:prstGeom prst="line">
              <a:avLst/>
            </a:prstGeom>
            <a:noFill/>
            <a:ln w="9525">
              <a:solidFill>
                <a:srgbClr val="000000"/>
              </a:solidFill>
              <a:round/>
              <a:headEnd/>
              <a:tailEnd type="triangle" w="med" len="med"/>
            </a:ln>
          </p:spPr>
          <p:txBody>
            <a:bodyPr vert="horz" wrap="none" lIns="91440" tIns="45720" rIns="91440" bIns="45720" numCol="1" anchor="ctr" anchorCtr="0" compatLnSpc="1">
              <a:prstTxWarp prst="textNoShape">
                <a:avLst/>
              </a:prstTxWarp>
            </a:bodyPr>
            <a:lstStyle/>
            <a:p>
              <a:endParaRPr lang="en-US"/>
            </a:p>
          </p:txBody>
        </p:sp>
        <p:sp>
          <p:nvSpPr>
            <p:cNvPr id="2058" name="Text Box 10"/>
            <p:cNvSpPr txBox="1">
              <a:spLocks noChangeArrowheads="1"/>
            </p:cNvSpPr>
            <p:nvPr/>
          </p:nvSpPr>
          <p:spPr bwMode="auto">
            <a:xfrm>
              <a:off x="3399" y="10286"/>
              <a:ext cx="440" cy="303"/>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NO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7" name="Text Box 9"/>
            <p:cNvSpPr txBox="1">
              <a:spLocks noChangeArrowheads="1"/>
            </p:cNvSpPr>
            <p:nvPr/>
          </p:nvSpPr>
          <p:spPr bwMode="auto">
            <a:xfrm>
              <a:off x="5455" y="10301"/>
              <a:ext cx="555" cy="3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YES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Line 8"/>
            <p:cNvSpPr>
              <a:spLocks noChangeShapeType="1"/>
            </p:cNvSpPr>
            <p:nvPr/>
          </p:nvSpPr>
          <p:spPr bwMode="auto">
            <a:xfrm>
              <a:off x="6723" y="11407"/>
              <a:ext cx="210" cy="0"/>
            </a:xfrm>
            <a:prstGeom prst="line">
              <a:avLst/>
            </a:prstGeom>
            <a:no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055" name="Line 7"/>
            <p:cNvSpPr>
              <a:spLocks noChangeShapeType="1"/>
            </p:cNvSpPr>
            <p:nvPr/>
          </p:nvSpPr>
          <p:spPr bwMode="auto">
            <a:xfrm flipV="1">
              <a:off x="6943" y="7640"/>
              <a:ext cx="0" cy="3767"/>
            </a:xfrm>
            <a:prstGeom prst="line">
              <a:avLst/>
            </a:prstGeom>
            <a:noFill/>
            <a:ln w="9525">
              <a:solidFill>
                <a:srgbClr val="000000"/>
              </a:solidFill>
              <a:round/>
              <a:headEnd/>
              <a:tailEnd/>
            </a:ln>
          </p:spPr>
          <p:txBody>
            <a:bodyPr vert="horz" wrap="none" lIns="91440" tIns="45720" rIns="91440" bIns="45720" numCol="1" anchor="ctr" anchorCtr="0" compatLnSpc="1">
              <a:prstTxWarp prst="textNoShape">
                <a:avLst/>
              </a:prstTxWarp>
            </a:bodyPr>
            <a:lstStyle/>
            <a:p>
              <a:endParaRPr lang="en-US"/>
            </a:p>
          </p:txBody>
        </p:sp>
        <p:sp>
          <p:nvSpPr>
            <p:cNvPr id="2054" name="Line 6"/>
            <p:cNvSpPr>
              <a:spLocks noChangeShapeType="1"/>
            </p:cNvSpPr>
            <p:nvPr/>
          </p:nvSpPr>
          <p:spPr bwMode="auto">
            <a:xfrm>
              <a:off x="6943" y="7648"/>
              <a:ext cx="865" cy="0"/>
            </a:xfrm>
            <a:prstGeom prst="line">
              <a:avLst/>
            </a:prstGeom>
            <a:noFill/>
            <a:ln w="9525">
              <a:solidFill>
                <a:srgbClr val="000000"/>
              </a:solidFill>
              <a:round/>
              <a:headEnd/>
              <a:tailEnd type="triangle" w="med" len="med"/>
            </a:ln>
          </p:spPr>
          <p:txBody>
            <a:bodyPr vert="horz" wrap="none" lIns="91440" tIns="45720" rIns="91440" bIns="45720" numCol="1" anchor="ctr" anchorCtr="0" compatLnSpc="1">
              <a:prstTxWarp prst="textNoShape">
                <a:avLst/>
              </a:prstTxWarp>
            </a:bodyPr>
            <a:lstStyle/>
            <a:p>
              <a:endParaRPr lang="en-US"/>
            </a:p>
          </p:txBody>
        </p:sp>
        <p:sp>
          <p:nvSpPr>
            <p:cNvPr id="2053" name="Text Box 5"/>
            <p:cNvSpPr txBox="1">
              <a:spLocks noChangeArrowheads="1"/>
            </p:cNvSpPr>
            <p:nvPr/>
          </p:nvSpPr>
          <p:spPr bwMode="auto">
            <a:xfrm>
              <a:off x="3020" y="5441"/>
              <a:ext cx="1800" cy="62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Find a place to talk with student(s)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2" name="Line 4"/>
            <p:cNvSpPr>
              <a:spLocks noChangeShapeType="1"/>
            </p:cNvSpPr>
            <p:nvPr/>
          </p:nvSpPr>
          <p:spPr bwMode="auto">
            <a:xfrm>
              <a:off x="3920" y="6058"/>
              <a:ext cx="0" cy="30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1" name="Text Box 3"/>
            <p:cNvSpPr txBox="1">
              <a:spLocks noChangeArrowheads="1"/>
            </p:cNvSpPr>
            <p:nvPr/>
          </p:nvSpPr>
          <p:spPr bwMode="auto">
            <a:xfrm>
              <a:off x="7820" y="5647"/>
              <a:ext cx="1700" cy="381"/>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Ensure safety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Line 2"/>
            <p:cNvSpPr>
              <a:spLocks noChangeShapeType="1"/>
            </p:cNvSpPr>
            <p:nvPr/>
          </p:nvSpPr>
          <p:spPr bwMode="auto">
            <a:xfrm>
              <a:off x="8620" y="6058"/>
              <a:ext cx="0" cy="41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53" name="TextBox 52"/>
          <p:cNvSpPr txBox="1"/>
          <p:nvPr/>
        </p:nvSpPr>
        <p:spPr>
          <a:xfrm>
            <a:off x="6781800" y="6248400"/>
            <a:ext cx="2362200" cy="261610"/>
          </a:xfrm>
          <a:prstGeom prst="rect">
            <a:avLst/>
          </a:prstGeom>
          <a:noFill/>
        </p:spPr>
        <p:txBody>
          <a:bodyPr wrap="square" rtlCol="0">
            <a:spAutoFit/>
          </a:bodyPr>
          <a:lstStyle/>
          <a:p>
            <a:r>
              <a:rPr lang="en-US" sz="1100" dirty="0" smtClean="0"/>
              <a:t>Taken from SWIS.org demo</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p:cNvPicPr>
            <a:picLocks noChangeAspect="1" noChangeArrowheads="1"/>
          </p:cNvPicPr>
          <p:nvPr/>
        </p:nvPicPr>
        <p:blipFill>
          <a:blip r:embed="rId3" cstate="print"/>
          <a:srcRect b="3612"/>
          <a:stretch>
            <a:fillRect/>
          </a:stretch>
        </p:blipFill>
        <p:spPr bwMode="auto">
          <a:xfrm>
            <a:off x="-762000" y="-76200"/>
            <a:ext cx="11049000" cy="6934200"/>
          </a:xfrm>
          <a:prstGeom prst="rect">
            <a:avLst/>
          </a:prstGeom>
          <a:noFill/>
          <a:ln w="9525">
            <a:noFill/>
            <a:miter lim="800000"/>
            <a:headEnd/>
            <a:tailEnd/>
          </a:ln>
        </p:spPr>
      </p:pic>
      <p:sp>
        <p:nvSpPr>
          <p:cNvPr id="31747" name="AutoShape 5"/>
          <p:cNvSpPr>
            <a:spLocks noChangeArrowheads="1"/>
          </p:cNvSpPr>
          <p:nvPr/>
        </p:nvSpPr>
        <p:spPr bwMode="auto">
          <a:xfrm rot="909929">
            <a:off x="4751389" y="265754"/>
            <a:ext cx="4008437" cy="1720851"/>
          </a:xfrm>
          <a:prstGeom prst="leftArrow">
            <a:avLst>
              <a:gd name="adj1" fmla="val 50000"/>
              <a:gd name="adj2" fmla="val 54621"/>
            </a:avLst>
          </a:prstGeom>
          <a:solidFill>
            <a:srgbClr val="FFCCFF"/>
          </a:solidFill>
          <a:ln w="9525">
            <a:solidFill>
              <a:schemeClr val="tx1"/>
            </a:solidFill>
            <a:miter lim="800000"/>
            <a:headEnd/>
            <a:tailEnd/>
          </a:ln>
        </p:spPr>
        <p:txBody>
          <a:bodyPr wrap="none" anchor="ctr">
            <a:prstTxWarp prst="textNoShape">
              <a:avLst/>
            </a:prstTxWarp>
          </a:bodyPr>
          <a:lstStyle/>
          <a:p>
            <a:r>
              <a:rPr lang="en-US" sz="4000" dirty="0">
                <a:solidFill>
                  <a:srgbClr val="000000"/>
                </a:solidFill>
              </a:rPr>
              <a:t>www.pbis.org</a:t>
            </a:r>
          </a:p>
        </p:txBody>
      </p:sp>
      <p:sp>
        <p:nvSpPr>
          <p:cNvPr id="5" name="Rectangle 4"/>
          <p:cNvSpPr/>
          <p:nvPr/>
        </p:nvSpPr>
        <p:spPr>
          <a:xfrm>
            <a:off x="-762000" y="-76200"/>
            <a:ext cx="1524000" cy="2286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0911306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a:t>Operationally defined?</a:t>
            </a:r>
          </a:p>
        </p:txBody>
      </p:sp>
      <p:sp>
        <p:nvSpPr>
          <p:cNvPr id="3" name="Content Placeholder 2"/>
          <p:cNvSpPr>
            <a:spLocks noGrp="1"/>
          </p:cNvSpPr>
          <p:nvPr>
            <p:ph sz="quarter" idx="1"/>
          </p:nvPr>
        </p:nvSpPr>
        <p:spPr/>
        <p:txBody>
          <a:bodyPr/>
          <a:lstStyle/>
          <a:p>
            <a:r>
              <a:rPr lang="en-US" dirty="0" smtClean="0"/>
              <a:t>One problem behavior cannot fit into more than one definition.</a:t>
            </a:r>
          </a:p>
          <a:p>
            <a:r>
              <a:rPr lang="en-US" dirty="0" smtClean="0"/>
              <a:t>Define so all staff can learn to identify the same behaviors.</a:t>
            </a:r>
          </a:p>
          <a:p>
            <a:r>
              <a:rPr lang="en-US" dirty="0"/>
              <a:t>What one teacher may consider disrespectful, may not be disrespectful to another teacher.  For that reason, problem behaviors must be </a:t>
            </a:r>
            <a:r>
              <a:rPr lang="en-US" b="1" i="1" dirty="0">
                <a:solidFill>
                  <a:schemeClr val="accent1">
                    <a:lumMod val="75000"/>
                  </a:schemeClr>
                </a:solidFill>
              </a:rPr>
              <a:t>operationally defined</a:t>
            </a:r>
            <a:r>
              <a:rPr lang="en-US" dirty="0">
                <a:solidFill>
                  <a:schemeClr val="accent1">
                    <a:lumMod val="75000"/>
                  </a:schemeClr>
                </a:solidFill>
              </a:rPr>
              <a:t>.</a:t>
            </a:r>
          </a:p>
          <a:p>
            <a:pPr marL="0" indent="0">
              <a:buNone/>
            </a:pPr>
            <a:endParaRPr lang="en-US" dirty="0"/>
          </a:p>
        </p:txBody>
      </p:sp>
    </p:spTree>
    <p:extLst>
      <p:ext uri="{BB962C8B-B14F-4D97-AF65-F5344CB8AC3E}">
        <p14:creationId xmlns:p14="http://schemas.microsoft.com/office/powerpoint/2010/main" xmlns="" val="3337926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a:t>
            </a:r>
            <a:r>
              <a:rPr lang="en-US" dirty="0" smtClean="0"/>
              <a:t>operationally defined?</a:t>
            </a:r>
            <a:endParaRPr lang="en-US" dirty="0"/>
          </a:p>
        </p:txBody>
      </p:sp>
      <p:sp>
        <p:nvSpPr>
          <p:cNvPr id="3" name="Content Placeholder 2"/>
          <p:cNvSpPr>
            <a:spLocks noGrp="1"/>
          </p:cNvSpPr>
          <p:nvPr>
            <p:ph sz="quarter" idx="1"/>
          </p:nvPr>
        </p:nvSpPr>
        <p:spPr/>
        <p:txBody>
          <a:bodyPr/>
          <a:lstStyle/>
          <a:p>
            <a:r>
              <a:rPr lang="en-US" dirty="0" smtClean="0"/>
              <a:t>Disruption: student engages in behavior causing an interruption in a class or activity. Disruption includes: sustained loud talk, yelling, or screaming; noise with materials; horseplay or roughhousing; and/or sustained out of seat behavior.</a:t>
            </a:r>
            <a:endParaRPr lang="en-US" dirty="0"/>
          </a:p>
        </p:txBody>
      </p:sp>
    </p:spTree>
    <p:extLst>
      <p:ext uri="{BB962C8B-B14F-4D97-AF65-F5344CB8AC3E}">
        <p14:creationId xmlns:p14="http://schemas.microsoft.com/office/powerpoint/2010/main" xmlns="" val="319936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 Office Discipline Referral Form</a:t>
            </a:r>
            <a:endParaRPr lang="en-US" dirty="0"/>
          </a:p>
        </p:txBody>
      </p:sp>
      <p:sp>
        <p:nvSpPr>
          <p:cNvPr id="3" name="Content Placeholder 2"/>
          <p:cNvSpPr>
            <a:spLocks noGrp="1"/>
          </p:cNvSpPr>
          <p:nvPr>
            <p:ph sz="quarter" idx="1"/>
          </p:nvPr>
        </p:nvSpPr>
        <p:spPr/>
        <p:txBody>
          <a:bodyPr/>
          <a:lstStyle/>
          <a:p>
            <a:r>
              <a:rPr lang="en-US" dirty="0"/>
              <a:t>Ease of </a:t>
            </a:r>
            <a:r>
              <a:rPr lang="en-US" dirty="0" smtClean="0"/>
              <a:t>use</a:t>
            </a:r>
          </a:p>
          <a:p>
            <a:r>
              <a:rPr lang="en-US" dirty="0" smtClean="0"/>
              <a:t>Track behaviors</a:t>
            </a:r>
          </a:p>
          <a:p>
            <a:r>
              <a:rPr lang="en-US" dirty="0" smtClean="0"/>
              <a:t>Consistency across staff.</a:t>
            </a:r>
          </a:p>
          <a:p>
            <a:r>
              <a:rPr lang="en-US" dirty="0" smtClean="0"/>
              <a:t>Data input</a:t>
            </a:r>
            <a:endParaRPr lang="en-US" dirty="0"/>
          </a:p>
        </p:txBody>
      </p:sp>
    </p:spTree>
    <p:extLst>
      <p:ext uri="{BB962C8B-B14F-4D97-AF65-F5344CB8AC3E}">
        <p14:creationId xmlns:p14="http://schemas.microsoft.com/office/powerpoint/2010/main" xmlns="" val="770426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2276" cy="758732"/>
          </a:xfrm>
        </p:spPr>
        <p:txBody>
          <a:bodyPr/>
          <a:lstStyle/>
          <a:p>
            <a:r>
              <a:rPr lang="en-US" sz="4000" dirty="0" smtClean="0"/>
              <a:t>Sample ODR</a:t>
            </a:r>
            <a:endParaRPr lang="en-US" sz="4000" dirty="0"/>
          </a:p>
        </p:txBody>
      </p:sp>
      <p:sp>
        <p:nvSpPr>
          <p:cNvPr id="4" name="TextBox 3"/>
          <p:cNvSpPr txBox="1"/>
          <p:nvPr/>
        </p:nvSpPr>
        <p:spPr>
          <a:xfrm>
            <a:off x="6781800" y="6248400"/>
            <a:ext cx="2362200" cy="261610"/>
          </a:xfrm>
          <a:prstGeom prst="rect">
            <a:avLst/>
          </a:prstGeom>
          <a:noFill/>
        </p:spPr>
        <p:txBody>
          <a:bodyPr wrap="square" rtlCol="0">
            <a:spAutoFit/>
          </a:bodyPr>
          <a:lstStyle/>
          <a:p>
            <a:r>
              <a:rPr lang="en-US" sz="1100" dirty="0" smtClean="0"/>
              <a:t>Taken from SWIS.org demo</a:t>
            </a:r>
            <a:endParaRPr lang="en-US" sz="1100" dirty="0"/>
          </a:p>
        </p:txBody>
      </p:sp>
      <p:pic>
        <p:nvPicPr>
          <p:cNvPr id="7" name="Content Placeholder 6"/>
          <p:cNvPicPr>
            <a:picLocks noGrp="1"/>
          </p:cNvPicPr>
          <p:nvPr>
            <p:ph idx="1"/>
          </p:nvPr>
        </p:nvPicPr>
        <p:blipFill>
          <a:blip r:embed="rId2" cstate="print">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81000" y="838200"/>
            <a:ext cx="9829800" cy="6858000"/>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Violation Procedure</a:t>
            </a:r>
            <a:endParaRPr lang="en-US" dirty="0"/>
          </a:p>
        </p:txBody>
      </p:sp>
      <p:sp>
        <p:nvSpPr>
          <p:cNvPr id="5" name="Subtitle 4"/>
          <p:cNvSpPr>
            <a:spLocks noGrp="1"/>
          </p:cNvSpPr>
          <p:nvPr>
            <p:ph type="subTitle" idx="1"/>
          </p:nvPr>
        </p:nvSpPr>
        <p:spPr/>
        <p:txBody>
          <a:bodyPr/>
          <a:lstStyle/>
          <a:p>
            <a:r>
              <a:rPr lang="en-US" dirty="0" smtClean="0"/>
              <a:t>Introduce District Violation System</a:t>
            </a:r>
            <a:endParaRPr lang="en-US" dirty="0"/>
          </a:p>
        </p:txBody>
      </p:sp>
    </p:spTree>
    <p:extLst>
      <p:ext uri="{BB962C8B-B14F-4D97-AF65-F5344CB8AC3E}">
        <p14:creationId xmlns:p14="http://schemas.microsoft.com/office/powerpoint/2010/main" xmlns="" val="3317790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District ODR</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District Flow Chart</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District Operationally defined Definitions with Staff</a:t>
            </a:r>
            <a:endParaRPr lang="en-US" dirty="0"/>
          </a:p>
        </p:txBody>
      </p:sp>
      <p:sp>
        <p:nvSpPr>
          <p:cNvPr id="4" name="Content Placeholder 3"/>
          <p:cNvSpPr>
            <a:spLocks noGrp="1"/>
          </p:cNvSpPr>
          <p:nvPr>
            <p:ph sz="half" idx="1"/>
          </p:nvPr>
        </p:nvSpPr>
        <p:spPr/>
        <p:txBody>
          <a:bodyPr/>
          <a:lstStyle/>
          <a:p>
            <a:r>
              <a:rPr lang="en-US" dirty="0" smtClean="0"/>
              <a:t>Major</a:t>
            </a:r>
            <a:endParaRPr lang="en-US" dirty="0"/>
          </a:p>
        </p:txBody>
      </p:sp>
      <p:sp>
        <p:nvSpPr>
          <p:cNvPr id="5" name="Content Placeholder 4"/>
          <p:cNvSpPr>
            <a:spLocks noGrp="1"/>
          </p:cNvSpPr>
          <p:nvPr>
            <p:ph sz="half" idx="2"/>
          </p:nvPr>
        </p:nvSpPr>
        <p:spPr/>
        <p:txBody>
          <a:bodyPr/>
          <a:lstStyle/>
          <a:p>
            <a:r>
              <a:rPr lang="en-US" dirty="0" smtClean="0"/>
              <a:t>Minor</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7086600" cy="1143000"/>
          </a:xfrm>
        </p:spPr>
        <p:txBody>
          <a:bodyPr/>
          <a:lstStyle/>
          <a:p>
            <a:r>
              <a:rPr lang="en-US" sz="3600" dirty="0" smtClean="0"/>
              <a:t>Implementation Steps: 8 of “8 Steps”</a:t>
            </a:r>
            <a:endParaRPr lang="en-US" sz="3600" dirty="0"/>
          </a:p>
        </p:txBody>
      </p:sp>
      <p:sp>
        <p:nvSpPr>
          <p:cNvPr id="3" name="Content Placeholder 2"/>
          <p:cNvSpPr>
            <a:spLocks noGrp="1"/>
          </p:cNvSpPr>
          <p:nvPr>
            <p:ph idx="1"/>
          </p:nvPr>
        </p:nvSpPr>
        <p:spPr>
          <a:xfrm>
            <a:off x="457200" y="1981200"/>
            <a:ext cx="8229600" cy="4267200"/>
          </a:xfrm>
        </p:spPr>
        <p:txBody>
          <a:bodyPr>
            <a:normAutofit fontScale="70000" lnSpcReduction="20000"/>
          </a:bodyPr>
          <a:lstStyle/>
          <a:p>
            <a:pPr marL="457200" indent="-457200">
              <a:buFont typeface="+mj-lt"/>
              <a:buAutoNum type="arabicPeriod"/>
            </a:pPr>
            <a:r>
              <a:rPr lang="en-US" sz="2600" dirty="0" smtClean="0"/>
              <a:t> Establish a school-level PBIS Leadership Team</a:t>
            </a:r>
            <a:endParaRPr lang="en-US" dirty="0" smtClean="0"/>
          </a:p>
          <a:p>
            <a:pPr marL="457200" indent="-457200">
              <a:buFont typeface="+mj-lt"/>
              <a:buAutoNum type="arabicPeriod"/>
            </a:pPr>
            <a:r>
              <a:rPr lang="en-US" sz="2600" dirty="0" smtClean="0"/>
              <a:t>School-behavior purpose statement</a:t>
            </a:r>
            <a:endParaRPr lang="en-US" dirty="0" smtClean="0"/>
          </a:p>
          <a:p>
            <a:pPr marL="457200" indent="-457200">
              <a:buFont typeface="+mj-lt"/>
              <a:buAutoNum type="arabicPeriod"/>
            </a:pPr>
            <a:r>
              <a:rPr lang="en-US" sz="2600" dirty="0" smtClean="0"/>
              <a:t>Set of positive expectations and behaviors.</a:t>
            </a:r>
            <a:endParaRPr lang="en-US" dirty="0" smtClean="0"/>
          </a:p>
          <a:p>
            <a:pPr marL="457200" indent="-457200">
              <a:buFont typeface="+mj-lt"/>
              <a:buAutoNum type="arabicPeriod"/>
            </a:pPr>
            <a:r>
              <a:rPr lang="en-US" sz="2900" dirty="0" smtClean="0"/>
              <a:t>Procedures for teaching school-wide expected behaviors</a:t>
            </a:r>
            <a:endParaRPr lang="en-US" dirty="0" smtClean="0"/>
          </a:p>
          <a:p>
            <a:pPr marL="457200" indent="-457200">
              <a:buFont typeface="+mj-lt"/>
              <a:buAutoNum type="arabicPeriod"/>
            </a:pPr>
            <a:r>
              <a:rPr lang="en-US" dirty="0" smtClean="0"/>
              <a:t>Procedures for teaching classroom wide expected behaviors.</a:t>
            </a:r>
          </a:p>
          <a:p>
            <a:pPr marL="457200" indent="-457200">
              <a:buFont typeface="+mj-lt"/>
              <a:buAutoNum type="arabicPeriod"/>
            </a:pPr>
            <a:r>
              <a:rPr lang="en-US" sz="2900" dirty="0" smtClean="0"/>
              <a:t>Continuum of procedures for encouraging expected behaviors.</a:t>
            </a:r>
            <a:endParaRPr lang="en-US" dirty="0" smtClean="0"/>
          </a:p>
          <a:p>
            <a:pPr marL="457200" indent="-457200">
              <a:buFont typeface="+mj-lt"/>
              <a:buAutoNum type="arabicPeriod"/>
            </a:pPr>
            <a:r>
              <a:rPr lang="en-US" sz="2900" dirty="0" smtClean="0"/>
              <a:t>Continuum of procedures for discouraging rule violations.</a:t>
            </a:r>
            <a:endParaRPr lang="en-US" sz="3800" b="1" dirty="0" smtClean="0"/>
          </a:p>
          <a:p>
            <a:pPr marL="457200" indent="-457200">
              <a:buFont typeface="+mj-lt"/>
              <a:buAutoNum type="arabicPeriod"/>
            </a:pPr>
            <a:r>
              <a:rPr lang="en-US" sz="3800" b="1" dirty="0" smtClean="0"/>
              <a:t>Procedures for on-going data-based monitoring and evaluation.</a:t>
            </a:r>
          </a:p>
          <a:p>
            <a:pPr>
              <a:buNone/>
            </a:pPr>
            <a:endParaRPr lang="en-US" dirty="0" smtClean="0"/>
          </a:p>
          <a:p>
            <a:endParaRPr lang="en-US" dirty="0"/>
          </a:p>
        </p:txBody>
      </p:sp>
    </p:spTree>
    <p:extLst>
      <p:ext uri="{BB962C8B-B14F-4D97-AF65-F5344CB8AC3E}">
        <p14:creationId xmlns:p14="http://schemas.microsoft.com/office/powerpoint/2010/main" xmlns="" val="34646367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endParaRPr lang="en-US">
              <a:latin typeface="Arial" charset="0"/>
            </a:endParaRPr>
          </a:p>
        </p:txBody>
      </p:sp>
      <p:sp>
        <p:nvSpPr>
          <p:cNvPr id="54275" name="Content Placeholder 2"/>
          <p:cNvSpPr>
            <a:spLocks noGrp="1"/>
          </p:cNvSpPr>
          <p:nvPr>
            <p:ph idx="1"/>
          </p:nvPr>
        </p:nvSpPr>
        <p:spPr/>
        <p:txBody>
          <a:bodyPr/>
          <a:lstStyle/>
          <a:p>
            <a:endParaRPr lang="en-US">
              <a:latin typeface="Arial" charset="0"/>
            </a:endParaRPr>
          </a:p>
        </p:txBody>
      </p:sp>
      <p:pic>
        <p:nvPicPr>
          <p:cNvPr id="5427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7" name="AutoShape 5">
            <a:hlinkClick r:id="rId4"/>
          </p:cNvPr>
          <p:cNvSpPr>
            <a:spLocks noChangeArrowheads="1"/>
          </p:cNvSpPr>
          <p:nvPr/>
        </p:nvSpPr>
        <p:spPr bwMode="auto">
          <a:xfrm rot="909929">
            <a:off x="3432175" y="265113"/>
            <a:ext cx="4008438" cy="1720850"/>
          </a:xfrm>
          <a:prstGeom prst="leftArrow">
            <a:avLst>
              <a:gd name="adj1" fmla="val 50000"/>
              <a:gd name="adj2" fmla="val 54621"/>
            </a:avLst>
          </a:prstGeom>
          <a:solidFill>
            <a:srgbClr val="FFCCFF"/>
          </a:solidFill>
          <a:ln w="9525">
            <a:solidFill>
              <a:schemeClr val="tx1"/>
            </a:solidFill>
            <a:miter lim="800000"/>
            <a:headEnd/>
            <a:tailEnd/>
          </a:ln>
        </p:spPr>
        <p:txBody>
          <a:bodyPr wrap="none" anchor="ctr"/>
          <a:lstStyle/>
          <a:p>
            <a:r>
              <a:rPr lang="en-US" sz="4000">
                <a:solidFill>
                  <a:srgbClr val="000000"/>
                </a:solidFill>
              </a:rPr>
              <a:t>www.swis.org</a:t>
            </a:r>
          </a:p>
        </p:txBody>
      </p:sp>
      <p:pic>
        <p:nvPicPr>
          <p:cNvPr id="6" name="Picture 5"/>
          <p:cNvPicPr>
            <a:picLocks noChangeAspect="1"/>
          </p:cNvPicPr>
          <p:nvPr/>
        </p:nvPicPr>
        <p:blipFill>
          <a:blip r:embed="rId5" cstate="print"/>
          <a:stretch>
            <a:fillRect/>
          </a:stretch>
        </p:blipFill>
        <p:spPr>
          <a:xfrm>
            <a:off x="0" y="165100"/>
            <a:ext cx="9144000" cy="6523662"/>
          </a:xfrm>
          <a:prstGeom prst="rect">
            <a:avLst/>
          </a:prstGeom>
        </p:spPr>
      </p:pic>
      <p:sp>
        <p:nvSpPr>
          <p:cNvPr id="7" name="Right Arrow 6"/>
          <p:cNvSpPr/>
          <p:nvPr/>
        </p:nvSpPr>
        <p:spPr>
          <a:xfrm>
            <a:off x="1219200" y="3048000"/>
            <a:ext cx="1981200" cy="9144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You are here</a:t>
            </a:r>
            <a:endParaRPr lang="en-US" dirty="0"/>
          </a:p>
        </p:txBody>
      </p:sp>
    </p:spTree>
    <p:extLst>
      <p:ext uri="{BB962C8B-B14F-4D97-AF65-F5344CB8AC3E}">
        <p14:creationId xmlns:p14="http://schemas.microsoft.com/office/powerpoint/2010/main" xmlns="" val="2824842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3" descr="Q:\ECSe\Msdata\WORD\PBS\ART\triangl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1292225"/>
            <a:ext cx="3255963" cy="538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3810000" y="5026025"/>
            <a:ext cx="1471613"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a:lstStyle/>
          <a:p>
            <a:pPr algn="ctr" defTabSz="1600200">
              <a:lnSpc>
                <a:spcPct val="90000"/>
              </a:lnSpc>
              <a:spcAft>
                <a:spcPct val="35000"/>
              </a:spcAft>
              <a:defRPr/>
            </a:pPr>
            <a:endParaRPr lang="en-US" sz="3600">
              <a:solidFill>
                <a:srgbClr val="000000"/>
              </a:solidFill>
              <a:ea typeface="ＭＳ Ｐゴシック" pitchFamily="-108" charset="-128"/>
              <a:cs typeface="Arial" pitchFamily="34" charset="0"/>
            </a:endParaRPr>
          </a:p>
        </p:txBody>
      </p:sp>
      <p:sp>
        <p:nvSpPr>
          <p:cNvPr id="12" name="Rectangle 11"/>
          <p:cNvSpPr/>
          <p:nvPr/>
        </p:nvSpPr>
        <p:spPr>
          <a:xfrm>
            <a:off x="3833813" y="1600200"/>
            <a:ext cx="1447800"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a:lstStyle/>
          <a:p>
            <a:pPr algn="ctr" defTabSz="1600200">
              <a:lnSpc>
                <a:spcPct val="90000"/>
              </a:lnSpc>
              <a:spcAft>
                <a:spcPct val="35000"/>
              </a:spcAft>
              <a:defRPr/>
            </a:pPr>
            <a:endParaRPr lang="en-US" sz="3600">
              <a:solidFill>
                <a:srgbClr val="000000"/>
              </a:solidFill>
              <a:ea typeface="ＭＳ Ｐゴシック" pitchFamily="-108" charset="-128"/>
              <a:cs typeface="Arial" pitchFamily="34" charset="0"/>
            </a:endParaRPr>
          </a:p>
        </p:txBody>
      </p:sp>
      <p:sp>
        <p:nvSpPr>
          <p:cNvPr id="28676" name="TextBox 13"/>
          <p:cNvSpPr txBox="1">
            <a:spLocks noChangeArrowheads="1"/>
          </p:cNvSpPr>
          <p:nvPr/>
        </p:nvSpPr>
        <p:spPr bwMode="auto">
          <a:xfrm>
            <a:off x="509588" y="320675"/>
            <a:ext cx="807243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solidFill>
                  <a:srgbClr val="0000FF"/>
                </a:solidFill>
                <a:latin typeface="Times New Roman" charset="0"/>
                <a:cs typeface="Times New Roman" charset="0"/>
              </a:rPr>
              <a:t>A Continuum of Support for All</a:t>
            </a:r>
          </a:p>
        </p:txBody>
      </p:sp>
      <p:grpSp>
        <p:nvGrpSpPr>
          <p:cNvPr id="28677" name="Group 12"/>
          <p:cNvGrpSpPr>
            <a:grpSpLocks/>
          </p:cNvGrpSpPr>
          <p:nvPr/>
        </p:nvGrpSpPr>
        <p:grpSpPr bwMode="auto">
          <a:xfrm>
            <a:off x="885825" y="1201738"/>
            <a:ext cx="2057400" cy="381000"/>
            <a:chOff x="432" y="1008"/>
            <a:chExt cx="1296" cy="240"/>
          </a:xfrm>
        </p:grpSpPr>
        <p:sp>
          <p:nvSpPr>
            <p:cNvPr id="28691" name="Text Box 13"/>
            <p:cNvSpPr txBox="1">
              <a:spLocks noChangeArrowheads="1"/>
            </p:cNvSpPr>
            <p:nvPr/>
          </p:nvSpPr>
          <p:spPr bwMode="auto">
            <a:xfrm>
              <a:off x="432" y="1008"/>
              <a:ext cx="125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latin typeface="Times New Roman" charset="0"/>
                </a:rPr>
                <a:t>Academic Systems</a:t>
              </a:r>
              <a:endParaRPr lang="en-US">
                <a:latin typeface="Times New Roman" charset="0"/>
              </a:endParaRPr>
            </a:p>
          </p:txBody>
        </p:sp>
        <p:sp>
          <p:nvSpPr>
            <p:cNvPr id="28692" name="Rectangle 14"/>
            <p:cNvSpPr>
              <a:spLocks noChangeArrowheads="1"/>
            </p:cNvSpPr>
            <p:nvPr/>
          </p:nvSpPr>
          <p:spPr bwMode="auto">
            <a:xfrm>
              <a:off x="432" y="1056"/>
              <a:ext cx="1296"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grpSp>
      <p:grpSp>
        <p:nvGrpSpPr>
          <p:cNvPr id="28678" name="Group 15"/>
          <p:cNvGrpSpPr>
            <a:grpSpLocks/>
          </p:cNvGrpSpPr>
          <p:nvPr/>
        </p:nvGrpSpPr>
        <p:grpSpPr bwMode="auto">
          <a:xfrm>
            <a:off x="6115050" y="1187450"/>
            <a:ext cx="2095500" cy="381000"/>
            <a:chOff x="3744" y="1008"/>
            <a:chExt cx="1320" cy="240"/>
          </a:xfrm>
        </p:grpSpPr>
        <p:sp>
          <p:nvSpPr>
            <p:cNvPr id="28689" name="Text Box 16"/>
            <p:cNvSpPr txBox="1">
              <a:spLocks noChangeArrowheads="1"/>
            </p:cNvSpPr>
            <p:nvPr/>
          </p:nvSpPr>
          <p:spPr bwMode="auto">
            <a:xfrm>
              <a:off x="3744" y="1008"/>
              <a:ext cx="132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latin typeface="Times New Roman" charset="0"/>
                </a:rPr>
                <a:t>Behavioral Systems</a:t>
              </a:r>
              <a:endParaRPr lang="en-US">
                <a:latin typeface="Times New Roman" charset="0"/>
              </a:endParaRPr>
            </a:p>
          </p:txBody>
        </p:sp>
        <p:sp>
          <p:nvSpPr>
            <p:cNvPr id="28690" name="Rectangle 17"/>
            <p:cNvSpPr>
              <a:spLocks noChangeArrowheads="1"/>
            </p:cNvSpPr>
            <p:nvPr/>
          </p:nvSpPr>
          <p:spPr bwMode="auto">
            <a:xfrm>
              <a:off x="3744" y="1056"/>
              <a:ext cx="1296" cy="19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grpSp>
      <p:sp>
        <p:nvSpPr>
          <p:cNvPr id="28679" name="Text Box 26"/>
          <p:cNvSpPr txBox="1">
            <a:spLocks noChangeArrowheads="1"/>
          </p:cNvSpPr>
          <p:nvPr/>
        </p:nvSpPr>
        <p:spPr bwMode="auto">
          <a:xfrm>
            <a:off x="346075" y="4687888"/>
            <a:ext cx="2030413"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a:latin typeface="Times New Roman" charset="0"/>
              </a:rPr>
              <a:t>Tier One</a:t>
            </a:r>
            <a:endParaRPr lang="en-US" sz="1600" b="1">
              <a:latin typeface="Times New Roman" charset="0"/>
            </a:endParaRPr>
          </a:p>
          <a:p>
            <a:pPr>
              <a:buFontTx/>
              <a:buChar char="•"/>
            </a:pPr>
            <a:r>
              <a:rPr lang="en-US" sz="1600">
                <a:latin typeface="Times New Roman" charset="0"/>
              </a:rPr>
              <a:t>All students</a:t>
            </a:r>
          </a:p>
          <a:p>
            <a:pPr>
              <a:buFontTx/>
              <a:buChar char="•"/>
            </a:pPr>
            <a:r>
              <a:rPr lang="en-US" sz="1600">
                <a:latin typeface="Times New Roman" charset="0"/>
              </a:rPr>
              <a:t>Preventive,  proactive</a:t>
            </a:r>
          </a:p>
        </p:txBody>
      </p:sp>
      <p:sp>
        <p:nvSpPr>
          <p:cNvPr id="28680" name="Text Box 29"/>
          <p:cNvSpPr txBox="1">
            <a:spLocks noChangeArrowheads="1"/>
          </p:cNvSpPr>
          <p:nvPr/>
        </p:nvSpPr>
        <p:spPr bwMode="auto">
          <a:xfrm>
            <a:off x="6324600" y="4191000"/>
            <a:ext cx="221138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a:latin typeface="Times New Roman" charset="0"/>
              </a:rPr>
              <a:t>Tier One</a:t>
            </a:r>
            <a:endParaRPr lang="en-US" sz="1600" b="1">
              <a:latin typeface="Times New Roman" charset="0"/>
            </a:endParaRPr>
          </a:p>
          <a:p>
            <a:pPr>
              <a:buFontTx/>
              <a:buChar char="•"/>
            </a:pPr>
            <a:r>
              <a:rPr lang="en-US" sz="1600">
                <a:latin typeface="Times New Roman" charset="0"/>
              </a:rPr>
              <a:t>All settings, all students</a:t>
            </a:r>
          </a:p>
          <a:p>
            <a:pPr>
              <a:buFontTx/>
              <a:buChar char="•"/>
            </a:pPr>
            <a:r>
              <a:rPr lang="en-US" sz="1600">
                <a:latin typeface="Times New Roman" charset="0"/>
              </a:rPr>
              <a:t>Preventive,  proactive</a:t>
            </a:r>
          </a:p>
        </p:txBody>
      </p:sp>
      <p:sp>
        <p:nvSpPr>
          <p:cNvPr id="28681" name="Text Box 32"/>
          <p:cNvSpPr txBox="1">
            <a:spLocks noChangeArrowheads="1"/>
          </p:cNvSpPr>
          <p:nvPr/>
        </p:nvSpPr>
        <p:spPr bwMode="auto">
          <a:xfrm>
            <a:off x="733425" y="2995613"/>
            <a:ext cx="2146300"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a:latin typeface="Times New Roman" charset="0"/>
              </a:rPr>
              <a:t>Tier Two </a:t>
            </a:r>
            <a:endParaRPr lang="en-US" sz="1600" b="1">
              <a:latin typeface="Times New Roman" charset="0"/>
            </a:endParaRPr>
          </a:p>
          <a:p>
            <a:pPr>
              <a:buFontTx/>
              <a:buChar char="•"/>
            </a:pPr>
            <a:r>
              <a:rPr lang="en-US" sz="1600">
                <a:latin typeface="Times New Roman" charset="0"/>
              </a:rPr>
              <a:t>Some students (at-risk)</a:t>
            </a:r>
          </a:p>
          <a:p>
            <a:pPr>
              <a:buFontTx/>
              <a:buChar char="•"/>
            </a:pPr>
            <a:r>
              <a:rPr lang="en-US" sz="1600">
                <a:latin typeface="Times New Roman" charset="0"/>
              </a:rPr>
              <a:t>High efficiency</a:t>
            </a:r>
          </a:p>
          <a:p>
            <a:pPr>
              <a:buFontTx/>
              <a:buChar char="•"/>
            </a:pPr>
            <a:r>
              <a:rPr lang="en-US" sz="1600">
                <a:latin typeface="Times New Roman" charset="0"/>
              </a:rPr>
              <a:t>Rapid response</a:t>
            </a:r>
          </a:p>
          <a:p>
            <a:endParaRPr lang="en-US" sz="1200">
              <a:latin typeface="Times New Roman" charset="0"/>
            </a:endParaRPr>
          </a:p>
        </p:txBody>
      </p:sp>
      <p:sp>
        <p:nvSpPr>
          <p:cNvPr id="28682" name="Text Box 35"/>
          <p:cNvSpPr txBox="1">
            <a:spLocks noChangeArrowheads="1"/>
          </p:cNvSpPr>
          <p:nvPr/>
        </p:nvSpPr>
        <p:spPr bwMode="auto">
          <a:xfrm>
            <a:off x="6019800" y="2743200"/>
            <a:ext cx="2147888"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a:latin typeface="Times New Roman" charset="0"/>
              </a:rPr>
              <a:t>Tier Two</a:t>
            </a:r>
            <a:endParaRPr lang="en-US" sz="1600" b="1">
              <a:latin typeface="Times New Roman" charset="0"/>
            </a:endParaRPr>
          </a:p>
          <a:p>
            <a:pPr>
              <a:buFontTx/>
              <a:buChar char="•"/>
            </a:pPr>
            <a:r>
              <a:rPr lang="en-US" sz="1600">
                <a:latin typeface="Times New Roman" charset="0"/>
              </a:rPr>
              <a:t>Some students (at-risk)</a:t>
            </a:r>
          </a:p>
          <a:p>
            <a:pPr>
              <a:buFontTx/>
              <a:buChar char="•"/>
            </a:pPr>
            <a:r>
              <a:rPr lang="en-US" sz="1600">
                <a:latin typeface="Times New Roman" charset="0"/>
              </a:rPr>
              <a:t>High efficiency</a:t>
            </a:r>
          </a:p>
          <a:p>
            <a:pPr>
              <a:buFontTx/>
              <a:buChar char="•"/>
            </a:pPr>
            <a:r>
              <a:rPr lang="en-US" sz="1600">
                <a:latin typeface="Times New Roman" charset="0"/>
              </a:rPr>
              <a:t>Rapid response</a:t>
            </a:r>
          </a:p>
          <a:p>
            <a:endParaRPr lang="en-US" sz="1200">
              <a:latin typeface="Times New Roman" charset="0"/>
            </a:endParaRPr>
          </a:p>
        </p:txBody>
      </p:sp>
      <p:sp>
        <p:nvSpPr>
          <p:cNvPr id="28683" name="Text Box 38"/>
          <p:cNvSpPr txBox="1">
            <a:spLocks noChangeArrowheads="1"/>
          </p:cNvSpPr>
          <p:nvPr/>
        </p:nvSpPr>
        <p:spPr bwMode="auto">
          <a:xfrm>
            <a:off x="1290638" y="1827213"/>
            <a:ext cx="1838325"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a:latin typeface="Times New Roman" charset="0"/>
              </a:rPr>
              <a:t>Tier Three</a:t>
            </a:r>
            <a:endParaRPr lang="en-US" sz="1600" b="1">
              <a:latin typeface="Times New Roman" charset="0"/>
            </a:endParaRPr>
          </a:p>
          <a:p>
            <a:pPr>
              <a:buFontTx/>
              <a:buChar char="•"/>
            </a:pPr>
            <a:r>
              <a:rPr lang="en-US" sz="1600">
                <a:latin typeface="Times New Roman" charset="0"/>
              </a:rPr>
              <a:t>Individual Students</a:t>
            </a:r>
          </a:p>
          <a:p>
            <a:pPr>
              <a:buFontTx/>
              <a:buChar char="•"/>
            </a:pPr>
            <a:r>
              <a:rPr lang="en-US" sz="1600">
                <a:latin typeface="Times New Roman" charset="0"/>
              </a:rPr>
              <a:t>Assessment-based</a:t>
            </a:r>
          </a:p>
          <a:p>
            <a:pPr>
              <a:buFontTx/>
              <a:buChar char="•"/>
            </a:pPr>
            <a:r>
              <a:rPr lang="en-US" sz="1600">
                <a:latin typeface="Times New Roman" charset="0"/>
              </a:rPr>
              <a:t>High Intensity</a:t>
            </a:r>
          </a:p>
        </p:txBody>
      </p:sp>
      <p:sp>
        <p:nvSpPr>
          <p:cNvPr id="28684" name="Text Box 42"/>
          <p:cNvSpPr txBox="1">
            <a:spLocks noChangeArrowheads="1"/>
          </p:cNvSpPr>
          <p:nvPr/>
        </p:nvSpPr>
        <p:spPr bwMode="auto">
          <a:xfrm>
            <a:off x="5486400" y="1524000"/>
            <a:ext cx="2505075"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a:latin typeface="Times New Roman" charset="0"/>
              </a:rPr>
              <a:t>Tier Three</a:t>
            </a:r>
            <a:endParaRPr lang="en-US" sz="1600" b="1">
              <a:latin typeface="Times New Roman" charset="0"/>
            </a:endParaRPr>
          </a:p>
          <a:p>
            <a:pPr>
              <a:buFontTx/>
              <a:buChar char="•"/>
            </a:pPr>
            <a:r>
              <a:rPr lang="en-US" sz="1600">
                <a:latin typeface="Times New Roman" charset="0"/>
              </a:rPr>
              <a:t>Individual Students</a:t>
            </a:r>
          </a:p>
          <a:p>
            <a:pPr>
              <a:buFontTx/>
              <a:buChar char="•"/>
            </a:pPr>
            <a:r>
              <a:rPr lang="en-US" sz="1600">
                <a:latin typeface="Times New Roman" charset="0"/>
              </a:rPr>
              <a:t>Assessment-based</a:t>
            </a:r>
          </a:p>
          <a:p>
            <a:pPr>
              <a:buFontTx/>
              <a:buChar char="•"/>
            </a:pPr>
            <a:r>
              <a:rPr lang="en-US" sz="1600">
                <a:latin typeface="Times New Roman" charset="0"/>
              </a:rPr>
              <a:t>Intense, durable procedures</a:t>
            </a:r>
          </a:p>
        </p:txBody>
      </p:sp>
      <p:sp>
        <p:nvSpPr>
          <p:cNvPr id="35" name="AutoShape 12"/>
          <p:cNvSpPr>
            <a:spLocks/>
          </p:cNvSpPr>
          <p:nvPr/>
        </p:nvSpPr>
        <p:spPr bwMode="auto">
          <a:xfrm rot="20086737">
            <a:off x="5057132" y="1227973"/>
            <a:ext cx="448964" cy="5798247"/>
          </a:xfrm>
          <a:prstGeom prst="leftBrace">
            <a:avLst>
              <a:gd name="adj1" fmla="val 81727"/>
              <a:gd name="adj2" fmla="val 72644"/>
            </a:avLst>
          </a:prstGeom>
          <a:noFill/>
          <a:ln w="19050">
            <a:solidFill>
              <a:schemeClr val="tx1"/>
            </a:solidFill>
            <a:round/>
            <a:headEnd/>
            <a:tailEnd/>
          </a:ln>
          <a:scene3d>
            <a:camera prst="orthographicFront">
              <a:rot lat="0" lon="10800000" rev="0"/>
            </a:camera>
            <a:lightRig rig="threePt" dir="t"/>
          </a:scene3d>
        </p:spPr>
        <p:txBody>
          <a:bodyPr wrap="none" anchor="ctr"/>
          <a:lstStyle/>
          <a:p>
            <a:pPr fontAlgn="auto">
              <a:spcBef>
                <a:spcPts val="0"/>
              </a:spcBef>
              <a:spcAft>
                <a:spcPts val="0"/>
              </a:spcAft>
              <a:defRPr/>
            </a:pPr>
            <a:endParaRPr lang="en-US">
              <a:latin typeface="Georgia" pitchFamily="-108" charset="0"/>
              <a:ea typeface="+mn-ea"/>
              <a:cs typeface="+mn-cs"/>
            </a:endParaRPr>
          </a:p>
        </p:txBody>
      </p:sp>
      <p:sp>
        <p:nvSpPr>
          <p:cNvPr id="39" name="AutoShape 6"/>
          <p:cNvSpPr>
            <a:spLocks/>
          </p:cNvSpPr>
          <p:nvPr/>
        </p:nvSpPr>
        <p:spPr bwMode="auto">
          <a:xfrm rot="19907503" flipH="1">
            <a:off x="4446292" y="1294493"/>
            <a:ext cx="608473" cy="2744412"/>
          </a:xfrm>
          <a:prstGeom prst="rightBrace">
            <a:avLst>
              <a:gd name="adj1" fmla="val 72917"/>
              <a:gd name="adj2" fmla="val 83333"/>
            </a:avLst>
          </a:prstGeom>
          <a:noFill/>
          <a:ln w="19050">
            <a:solidFill>
              <a:schemeClr val="tx1"/>
            </a:solidFill>
            <a:round/>
            <a:headEnd/>
            <a:tailEnd/>
          </a:ln>
          <a:scene3d>
            <a:camera prst="orthographicFront">
              <a:rot lat="0" lon="10800000" rev="0"/>
            </a:camera>
            <a:lightRig rig="threePt" dir="t"/>
          </a:scene3d>
        </p:spPr>
        <p:txBody>
          <a:bodyPr wrap="none" anchor="ctr"/>
          <a:lstStyle/>
          <a:p>
            <a:pPr fontAlgn="auto">
              <a:spcBef>
                <a:spcPts val="0"/>
              </a:spcBef>
              <a:spcAft>
                <a:spcPts val="0"/>
              </a:spcAft>
              <a:defRPr/>
            </a:pPr>
            <a:endParaRPr lang="en-US">
              <a:latin typeface="Georgia" pitchFamily="-108" charset="0"/>
              <a:ea typeface="+mn-ea"/>
              <a:cs typeface="+mn-cs"/>
            </a:endParaRPr>
          </a:p>
        </p:txBody>
      </p:sp>
      <p:sp>
        <p:nvSpPr>
          <p:cNvPr id="41" name="AutoShape 6"/>
          <p:cNvSpPr>
            <a:spLocks/>
          </p:cNvSpPr>
          <p:nvPr/>
        </p:nvSpPr>
        <p:spPr bwMode="auto">
          <a:xfrm rot="19837643" flipH="1">
            <a:off x="4614507" y="1227367"/>
            <a:ext cx="280724" cy="1338761"/>
          </a:xfrm>
          <a:prstGeom prst="rightBrace">
            <a:avLst>
              <a:gd name="adj1" fmla="val 72917"/>
              <a:gd name="adj2" fmla="val 60437"/>
            </a:avLst>
          </a:prstGeom>
          <a:noFill/>
          <a:ln w="19050">
            <a:solidFill>
              <a:schemeClr val="tx1"/>
            </a:solidFill>
            <a:round/>
            <a:headEnd/>
            <a:tailEnd/>
          </a:ln>
          <a:scene3d>
            <a:camera prst="orthographicFront">
              <a:rot lat="0" lon="10800000" rev="0"/>
            </a:camera>
            <a:lightRig rig="threePt" dir="t"/>
          </a:scene3d>
        </p:spPr>
        <p:txBody>
          <a:bodyPr wrap="none" anchor="ctr"/>
          <a:lstStyle/>
          <a:p>
            <a:pPr fontAlgn="auto">
              <a:spcBef>
                <a:spcPts val="0"/>
              </a:spcBef>
              <a:spcAft>
                <a:spcPts val="0"/>
              </a:spcAft>
              <a:defRPr/>
            </a:pPr>
            <a:endParaRPr lang="en-US">
              <a:latin typeface="Georgia" pitchFamily="-108" charset="0"/>
              <a:ea typeface="+mn-ea"/>
              <a:cs typeface="+mn-cs"/>
            </a:endParaRPr>
          </a:p>
        </p:txBody>
      </p:sp>
      <p:pic>
        <p:nvPicPr>
          <p:cNvPr id="28688" name="Picture 21" descr="MO_SW-PBS_Logo.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77100" y="5545138"/>
            <a:ext cx="1587500" cy="113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677094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010400" cy="838200"/>
          </a:xfrm>
        </p:spPr>
        <p:txBody>
          <a:bodyPr/>
          <a:lstStyle/>
          <a:p>
            <a:r>
              <a:rPr lang="en-US" sz="3600" dirty="0" smtClean="0"/>
              <a:t>DATA</a:t>
            </a:r>
            <a:endParaRPr lang="en-US" sz="3600" dirty="0"/>
          </a:p>
        </p:txBody>
      </p:sp>
      <p:sp>
        <p:nvSpPr>
          <p:cNvPr id="3" name="Content Placeholder 2"/>
          <p:cNvSpPr>
            <a:spLocks noGrp="1"/>
          </p:cNvSpPr>
          <p:nvPr>
            <p:ph idx="1"/>
          </p:nvPr>
        </p:nvSpPr>
        <p:spPr>
          <a:xfrm>
            <a:off x="457200" y="1524000"/>
            <a:ext cx="8229600" cy="5029200"/>
          </a:xfrm>
        </p:spPr>
        <p:txBody>
          <a:bodyPr>
            <a:noAutofit/>
          </a:bodyPr>
          <a:lstStyle/>
          <a:p>
            <a:r>
              <a:rPr lang="en-US" sz="2000" dirty="0" smtClean="0"/>
              <a:t>Target data/data collection strategies that will serve several functions</a:t>
            </a:r>
          </a:p>
          <a:p>
            <a:r>
              <a:rPr lang="en-US" sz="2000" dirty="0" smtClean="0"/>
              <a:t>Student (office Discipline Referral Form)</a:t>
            </a:r>
          </a:p>
          <a:p>
            <a:pPr lvl="2"/>
            <a:r>
              <a:rPr lang="en-US" dirty="0" smtClean="0"/>
              <a:t>What supports do students need? </a:t>
            </a:r>
          </a:p>
          <a:p>
            <a:pPr lvl="2"/>
            <a:r>
              <a:rPr lang="en-US" dirty="0" smtClean="0"/>
              <a:t>Are behaviors improving?</a:t>
            </a:r>
          </a:p>
          <a:p>
            <a:r>
              <a:rPr lang="en-US" sz="2400" dirty="0" smtClean="0"/>
              <a:t>Staff </a:t>
            </a:r>
            <a:r>
              <a:rPr lang="en-US" sz="2400" dirty="0"/>
              <a:t>(</a:t>
            </a:r>
            <a:r>
              <a:rPr lang="en-US" sz="2400" dirty="0" err="1"/>
              <a:t>www.pbisassessment.org</a:t>
            </a:r>
            <a:r>
              <a:rPr lang="en-US" sz="2400" dirty="0" smtClean="0"/>
              <a:t>)</a:t>
            </a:r>
          </a:p>
          <a:p>
            <a:pPr lvl="2"/>
            <a:r>
              <a:rPr lang="en-US" dirty="0" smtClean="0"/>
              <a:t>What supports do staff need?</a:t>
            </a:r>
          </a:p>
          <a:p>
            <a:r>
              <a:rPr lang="en-US" dirty="0" smtClean="0"/>
              <a:t>System (</a:t>
            </a:r>
            <a:r>
              <a:rPr lang="en-US" dirty="0" err="1" smtClean="0"/>
              <a:t>www.pbisassessment.org</a:t>
            </a:r>
            <a:r>
              <a:rPr lang="en-US" dirty="0" smtClean="0"/>
              <a:t>)</a:t>
            </a:r>
          </a:p>
          <a:p>
            <a:pPr lvl="2"/>
            <a:r>
              <a:rPr lang="en-US" dirty="0" smtClean="0"/>
              <a:t>Are there break-downs (fidelity) in implementation?</a:t>
            </a:r>
          </a:p>
          <a:p>
            <a:pPr lvl="2"/>
            <a:r>
              <a:rPr lang="en-US" dirty="0" smtClean="0"/>
              <a:t>Guide resource allocation - District/ School</a:t>
            </a:r>
          </a:p>
          <a:p>
            <a:pPr lvl="2"/>
            <a:r>
              <a:rPr lang="en-US" dirty="0" smtClean="0">
                <a:solidFill>
                  <a:srgbClr val="000000"/>
                </a:solidFill>
              </a:rPr>
              <a:t>Visibility / Political support</a:t>
            </a:r>
            <a:endParaRPr lang="en-US" dirty="0">
              <a:solidFill>
                <a:srgbClr val="000000"/>
              </a:solidFill>
            </a:endParaRPr>
          </a:p>
        </p:txBody>
      </p:sp>
    </p:spTree>
    <p:extLst>
      <p:ext uri="{BB962C8B-B14F-4D97-AF65-F5344CB8AC3E}">
        <p14:creationId xmlns:p14="http://schemas.microsoft.com/office/powerpoint/2010/main" xmlns="" val="4254440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based decision-making logic</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sz="3200" dirty="0">
                <a:latin typeface="Times New Roman"/>
                <a:cs typeface="Times New Roman"/>
              </a:rPr>
              <a:t>Establish Ground Rules</a:t>
            </a:r>
          </a:p>
          <a:p>
            <a:pPr marL="514350" indent="-514350">
              <a:buFont typeface="+mj-lt"/>
              <a:buAutoNum type="arabicPeriod"/>
            </a:pPr>
            <a:r>
              <a:rPr lang="en-US" sz="3200" dirty="0">
                <a:latin typeface="Times New Roman"/>
                <a:cs typeface="Times New Roman"/>
              </a:rPr>
              <a:t>Start with Data</a:t>
            </a:r>
          </a:p>
          <a:p>
            <a:pPr marL="514350" indent="-514350">
              <a:buFont typeface="+mj-lt"/>
              <a:buAutoNum type="arabicPeriod"/>
            </a:pPr>
            <a:r>
              <a:rPr lang="en-US" sz="3200" dirty="0">
                <a:latin typeface="Times New Roman"/>
                <a:cs typeface="Times New Roman"/>
              </a:rPr>
              <a:t>Match Practices to Data</a:t>
            </a:r>
          </a:p>
          <a:p>
            <a:pPr marL="514350" indent="-514350">
              <a:buFont typeface="+mj-lt"/>
              <a:buAutoNum type="arabicPeriod"/>
            </a:pPr>
            <a:r>
              <a:rPr lang="en-US" sz="3200" dirty="0">
                <a:latin typeface="Times New Roman"/>
                <a:cs typeface="Times New Roman"/>
              </a:rPr>
              <a:t>Align Resources to Implement </a:t>
            </a:r>
            <a:r>
              <a:rPr lang="en-US" sz="3200" dirty="0" smtClean="0">
                <a:latin typeface="Times New Roman"/>
                <a:cs typeface="Times New Roman"/>
              </a:rPr>
              <a:t>Practices</a:t>
            </a:r>
            <a:endParaRPr lang="en-US" sz="3200" dirty="0">
              <a:latin typeface="Times New Roman"/>
              <a:cs typeface="Times New Roman"/>
            </a:endParaRPr>
          </a:p>
        </p:txBody>
      </p:sp>
    </p:spTree>
    <p:extLst>
      <p:ext uri="{BB962C8B-B14F-4D97-AF65-F5344CB8AC3E}">
        <p14:creationId xmlns:p14="http://schemas.microsoft.com/office/powerpoint/2010/main" xmlns="" val="5020025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71500" y="609600"/>
            <a:ext cx="7772400" cy="622300"/>
          </a:xfrm>
        </p:spPr>
        <p:txBody>
          <a:bodyPr>
            <a:normAutofit/>
          </a:bodyPr>
          <a:lstStyle/>
          <a:p>
            <a:pPr eaLnBrk="1" hangingPunct="1"/>
            <a:r>
              <a:rPr lang="en-US" sz="3200" dirty="0">
                <a:solidFill>
                  <a:schemeClr val="tx2">
                    <a:lumMod val="75000"/>
                  </a:schemeClr>
                </a:solidFill>
                <a:latin typeface="Times New Roman" pitchFamily="-112" charset="0"/>
                <a:ea typeface="Times New Roman" pitchFamily="-112" charset="0"/>
                <a:cs typeface="Times New Roman" pitchFamily="-112" charset="0"/>
              </a:rPr>
              <a:t>Data-Based Decision Making</a:t>
            </a:r>
          </a:p>
        </p:txBody>
      </p:sp>
      <p:sp>
        <p:nvSpPr>
          <p:cNvPr id="16387" name="Rectangle 3"/>
          <p:cNvSpPr>
            <a:spLocks noGrp="1" noChangeArrowheads="1"/>
          </p:cNvSpPr>
          <p:nvPr>
            <p:ph type="body" idx="1"/>
          </p:nvPr>
        </p:nvSpPr>
        <p:spPr>
          <a:xfrm>
            <a:off x="609600" y="1854200"/>
            <a:ext cx="7772400" cy="3314700"/>
          </a:xfrm>
        </p:spPr>
        <p:txBody>
          <a:bodyPr>
            <a:normAutofit fontScale="92500" lnSpcReduction="20000"/>
          </a:bodyPr>
          <a:lstStyle/>
          <a:p>
            <a:pPr marL="514350" indent="-514350" eaLnBrk="1" hangingPunct="1">
              <a:lnSpc>
                <a:spcPct val="90000"/>
              </a:lnSpc>
              <a:buClrTx/>
              <a:buSzPct val="100000"/>
              <a:buFont typeface="Calibri" pitchFamily="-112" charset="0"/>
              <a:buAutoNum type="arabicPeriod"/>
            </a:pPr>
            <a:r>
              <a:rPr lang="en-US" dirty="0" smtClean="0">
                <a:latin typeface="Times New Roman" pitchFamily="-112" charset="0"/>
                <a:ea typeface="Times New Roman" pitchFamily="-112" charset="0"/>
                <a:cs typeface="Times New Roman" pitchFamily="-112" charset="0"/>
              </a:rPr>
              <a:t>Determine </a:t>
            </a:r>
            <a:r>
              <a:rPr lang="en-US" dirty="0">
                <a:latin typeface="Times New Roman" pitchFamily="-112" charset="0"/>
                <a:ea typeface="Times New Roman" pitchFamily="-112" charset="0"/>
                <a:cs typeface="Times New Roman" pitchFamily="-112" charset="0"/>
              </a:rPr>
              <a:t>what questions you want </a:t>
            </a:r>
            <a:r>
              <a:rPr lang="en-US" dirty="0" smtClean="0">
                <a:latin typeface="Times New Roman" pitchFamily="-112" charset="0"/>
                <a:ea typeface="Times New Roman" pitchFamily="-112" charset="0"/>
                <a:cs typeface="Times New Roman" pitchFamily="-112" charset="0"/>
              </a:rPr>
              <a:t>to answer.</a:t>
            </a:r>
          </a:p>
          <a:p>
            <a:pPr marL="514350" indent="-514350" eaLnBrk="1" hangingPunct="1">
              <a:lnSpc>
                <a:spcPct val="90000"/>
              </a:lnSpc>
              <a:buClrTx/>
              <a:buSzPct val="100000"/>
              <a:buFont typeface="Calibri" pitchFamily="-112" charset="0"/>
              <a:buAutoNum type="arabicPeriod"/>
            </a:pPr>
            <a:r>
              <a:rPr lang="en-US" dirty="0" smtClean="0">
                <a:latin typeface="Times New Roman" pitchFamily="-112" charset="0"/>
                <a:ea typeface="Times New Roman" pitchFamily="-112" charset="0"/>
                <a:cs typeface="Times New Roman" pitchFamily="-112" charset="0"/>
              </a:rPr>
              <a:t>Determine </a:t>
            </a:r>
            <a:r>
              <a:rPr lang="en-US" dirty="0">
                <a:latin typeface="Times New Roman" pitchFamily="-112" charset="0"/>
                <a:ea typeface="Times New Roman" pitchFamily="-112" charset="0"/>
                <a:cs typeface="Times New Roman" pitchFamily="-112" charset="0"/>
              </a:rPr>
              <a:t>what data will help to </a:t>
            </a:r>
            <a:r>
              <a:rPr lang="en-US" dirty="0" smtClean="0">
                <a:latin typeface="Times New Roman" pitchFamily="-112" charset="0"/>
                <a:ea typeface="Times New Roman" pitchFamily="-112" charset="0"/>
                <a:cs typeface="Times New Roman" pitchFamily="-112" charset="0"/>
              </a:rPr>
              <a:t>answer questions.</a:t>
            </a:r>
          </a:p>
          <a:p>
            <a:pPr marL="514350" indent="-514350" eaLnBrk="1" hangingPunct="1">
              <a:lnSpc>
                <a:spcPct val="90000"/>
              </a:lnSpc>
              <a:buClrTx/>
              <a:buSzPct val="100000"/>
              <a:buFont typeface="Calibri" pitchFamily="-112" charset="0"/>
              <a:buAutoNum type="arabicPeriod"/>
            </a:pPr>
            <a:r>
              <a:rPr lang="en-US" dirty="0" smtClean="0">
                <a:latin typeface="Times New Roman" pitchFamily="-112" charset="0"/>
                <a:ea typeface="Times New Roman" pitchFamily="-112" charset="0"/>
                <a:cs typeface="Times New Roman" pitchFamily="-112" charset="0"/>
              </a:rPr>
              <a:t>Determine </a:t>
            </a:r>
            <a:r>
              <a:rPr lang="en-US" dirty="0">
                <a:latin typeface="Times New Roman" pitchFamily="-112" charset="0"/>
                <a:ea typeface="Times New Roman" pitchFamily="-112" charset="0"/>
                <a:cs typeface="Times New Roman" pitchFamily="-112" charset="0"/>
              </a:rPr>
              <a:t>the simplest way to get </a:t>
            </a:r>
            <a:r>
              <a:rPr lang="en-US" dirty="0" smtClean="0">
                <a:latin typeface="Times New Roman" pitchFamily="-112" charset="0"/>
                <a:ea typeface="Times New Roman" pitchFamily="-112" charset="0"/>
                <a:cs typeface="Times New Roman" pitchFamily="-112" charset="0"/>
              </a:rPr>
              <a:t>data.</a:t>
            </a:r>
          </a:p>
          <a:p>
            <a:pPr marL="514350" indent="-514350" eaLnBrk="1" hangingPunct="1">
              <a:lnSpc>
                <a:spcPct val="90000"/>
              </a:lnSpc>
              <a:buClrTx/>
              <a:buSzPct val="100000"/>
              <a:buFont typeface="Calibri" pitchFamily="-112" charset="0"/>
              <a:buAutoNum type="arabicPeriod"/>
            </a:pPr>
            <a:r>
              <a:rPr lang="en-US" dirty="0" smtClean="0">
                <a:latin typeface="Times New Roman" pitchFamily="-112" charset="0"/>
                <a:ea typeface="Times New Roman" pitchFamily="-112" charset="0"/>
                <a:cs typeface="Times New Roman" pitchFamily="-112" charset="0"/>
              </a:rPr>
              <a:t>Put </a:t>
            </a:r>
            <a:r>
              <a:rPr lang="en-US" dirty="0">
                <a:latin typeface="Times New Roman" pitchFamily="-112" charset="0"/>
                <a:ea typeface="Times New Roman" pitchFamily="-112" charset="0"/>
                <a:cs typeface="Times New Roman" pitchFamily="-112" charset="0"/>
              </a:rPr>
              <a:t>system in place to collect </a:t>
            </a:r>
            <a:r>
              <a:rPr lang="en-US" dirty="0" smtClean="0">
                <a:latin typeface="Times New Roman" pitchFamily="-112" charset="0"/>
                <a:ea typeface="Times New Roman" pitchFamily="-112" charset="0"/>
                <a:cs typeface="Times New Roman" pitchFamily="-112" charset="0"/>
              </a:rPr>
              <a:t>data. </a:t>
            </a:r>
          </a:p>
          <a:p>
            <a:pPr marL="514350" indent="-514350" eaLnBrk="1" hangingPunct="1">
              <a:lnSpc>
                <a:spcPct val="90000"/>
              </a:lnSpc>
              <a:buClrTx/>
              <a:buSzPct val="100000"/>
              <a:buFont typeface="Calibri" pitchFamily="-112" charset="0"/>
              <a:buAutoNum type="arabicPeriod"/>
            </a:pPr>
            <a:r>
              <a:rPr lang="en-US" dirty="0" smtClean="0">
                <a:latin typeface="Times New Roman" pitchFamily="-112" charset="0"/>
                <a:ea typeface="Times New Roman" pitchFamily="-112" charset="0"/>
                <a:cs typeface="Times New Roman" pitchFamily="-112" charset="0"/>
              </a:rPr>
              <a:t>Analyze </a:t>
            </a:r>
            <a:r>
              <a:rPr lang="en-US" dirty="0">
                <a:latin typeface="Times New Roman" pitchFamily="-112" charset="0"/>
                <a:ea typeface="Times New Roman" pitchFamily="-112" charset="0"/>
                <a:cs typeface="Times New Roman" pitchFamily="-112" charset="0"/>
              </a:rPr>
              <a:t>data to answer </a:t>
            </a:r>
            <a:r>
              <a:rPr lang="en-US" dirty="0" smtClean="0">
                <a:latin typeface="Times New Roman" pitchFamily="-112" charset="0"/>
                <a:ea typeface="Times New Roman" pitchFamily="-112" charset="0"/>
                <a:cs typeface="Times New Roman" pitchFamily="-112" charset="0"/>
              </a:rPr>
              <a:t>questions.</a:t>
            </a:r>
          </a:p>
          <a:p>
            <a:pPr marL="514350" indent="-514350" eaLnBrk="1" hangingPunct="1">
              <a:lnSpc>
                <a:spcPct val="90000"/>
              </a:lnSpc>
              <a:buFont typeface="Calibri" pitchFamily="-112" charset="0"/>
              <a:buAutoNum type="arabicPeriod"/>
            </a:pPr>
            <a:endParaRPr lang="en-US" dirty="0" smtClean="0">
              <a:latin typeface="Times New Roman" pitchFamily="-112" charset="0"/>
              <a:ea typeface="Times New Roman" pitchFamily="-112" charset="0"/>
              <a:cs typeface="Times New Roman" pitchFamily="-112" charset="0"/>
            </a:endParaRPr>
          </a:p>
          <a:p>
            <a:pPr marL="514350" indent="-514350" eaLnBrk="1" hangingPunct="1">
              <a:lnSpc>
                <a:spcPct val="90000"/>
              </a:lnSpc>
              <a:buFont typeface="Arial" pitchFamily="-112" charset="0"/>
              <a:buNone/>
            </a:pPr>
            <a:r>
              <a:rPr lang="en-US" i="1" dirty="0" smtClean="0">
                <a:solidFill>
                  <a:srgbClr val="FF0000"/>
                </a:solidFill>
                <a:latin typeface="Times New Roman" pitchFamily="-112" charset="0"/>
                <a:ea typeface="Times New Roman" pitchFamily="-112" charset="0"/>
                <a:cs typeface="Times New Roman" pitchFamily="-112" charset="0"/>
              </a:rPr>
              <a:t>Focus on both Academic and Social Outcomes</a:t>
            </a:r>
          </a:p>
          <a:p>
            <a:pPr marL="514350" indent="-514350" eaLnBrk="1" hangingPunct="1">
              <a:lnSpc>
                <a:spcPct val="90000"/>
              </a:lnSpc>
              <a:buFont typeface="Calibri" pitchFamily="-112" charset="0"/>
              <a:buAutoNum type="arabicPeriod"/>
            </a:pPr>
            <a:endParaRPr lang="en-US" dirty="0" smtClean="0">
              <a:latin typeface="Times New Roman" pitchFamily="-112" charset="0"/>
              <a:ea typeface="Times New Roman" pitchFamily="-112" charset="0"/>
              <a:cs typeface="Times New Roman" pitchFamily="-112" charset="0"/>
            </a:endParaRPr>
          </a:p>
        </p:txBody>
      </p:sp>
    </p:spTree>
    <p:extLst>
      <p:ext uri="{BB962C8B-B14F-4D97-AF65-F5344CB8AC3E}">
        <p14:creationId xmlns:p14="http://schemas.microsoft.com/office/powerpoint/2010/main" xmlns="" val="285743058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846138"/>
            <a:ext cx="7467600" cy="1143000"/>
          </a:xfrm>
        </p:spPr>
        <p:txBody>
          <a:bodyPr>
            <a:normAutofit/>
          </a:bodyPr>
          <a:lstStyle/>
          <a:p>
            <a:pPr eaLnBrk="1" hangingPunct="1">
              <a:defRPr/>
            </a:pPr>
            <a:r>
              <a:rPr lang="en-US" sz="3200" dirty="0" smtClean="0">
                <a:solidFill>
                  <a:schemeClr val="tx2">
                    <a:lumMod val="75000"/>
                  </a:schemeClr>
                </a:solidFill>
              </a:rPr>
              <a:t>Why Collect Discipline Information?</a:t>
            </a:r>
          </a:p>
        </p:txBody>
      </p:sp>
      <p:sp>
        <p:nvSpPr>
          <p:cNvPr id="65539" name="Rectangle 3"/>
          <p:cNvSpPr>
            <a:spLocks noGrp="1" noChangeArrowheads="1"/>
          </p:cNvSpPr>
          <p:nvPr>
            <p:ph type="body" idx="1"/>
          </p:nvPr>
        </p:nvSpPr>
        <p:spPr>
          <a:xfrm>
            <a:off x="457200" y="2379133"/>
            <a:ext cx="7467600" cy="2260600"/>
          </a:xfrm>
        </p:spPr>
        <p:txBody>
          <a:bodyPr>
            <a:noAutofit/>
          </a:bodyPr>
          <a:lstStyle/>
          <a:p>
            <a:pPr eaLnBrk="1" hangingPunct="1">
              <a:buFont typeface="Wingdings" charset="0"/>
              <a:buChar char="n"/>
              <a:defRPr/>
            </a:pPr>
            <a:r>
              <a:rPr lang="en-US" sz="3200" dirty="0" smtClean="0">
                <a:solidFill>
                  <a:srgbClr val="000000"/>
                </a:solidFill>
                <a:latin typeface="Times New Roman" charset="0"/>
              </a:rPr>
              <a:t>Decision making.</a:t>
            </a:r>
          </a:p>
          <a:p>
            <a:pPr eaLnBrk="1" hangingPunct="1">
              <a:buFont typeface="Wingdings" charset="0"/>
              <a:buChar char="n"/>
              <a:defRPr/>
            </a:pPr>
            <a:r>
              <a:rPr lang="en-US" sz="3200" dirty="0" smtClean="0">
                <a:latin typeface="Times New Roman" charset="0"/>
              </a:rPr>
              <a:t>Professional Accountability.</a:t>
            </a:r>
          </a:p>
          <a:p>
            <a:pPr eaLnBrk="1" hangingPunct="1">
              <a:buFont typeface="Wingdings" charset="0"/>
              <a:buChar char="n"/>
              <a:defRPr/>
            </a:pPr>
            <a:r>
              <a:rPr lang="en-US" sz="3200" dirty="0" smtClean="0">
                <a:latin typeface="Times New Roman" charset="0"/>
              </a:rPr>
              <a:t>Decisions made with data (information) are more likely to be (a) implemented, and (b) effective.</a:t>
            </a:r>
          </a:p>
        </p:txBody>
      </p:sp>
    </p:spTree>
    <p:extLst>
      <p:ext uri="{BB962C8B-B14F-4D97-AF65-F5344CB8AC3E}">
        <p14:creationId xmlns:p14="http://schemas.microsoft.com/office/powerpoint/2010/main" xmlns="" val="295864854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1828800"/>
          <a:ext cx="73914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lstStyle/>
          <a:p>
            <a:r>
              <a:rPr lang="en-US" dirty="0" smtClean="0"/>
              <a:t>Data Base Development</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Data Systems Should</a:t>
            </a:r>
            <a:endParaRPr lang="en-US" dirty="0"/>
          </a:p>
        </p:txBody>
      </p:sp>
      <p:sp>
        <p:nvSpPr>
          <p:cNvPr id="3" name="Content Placeholder 2"/>
          <p:cNvSpPr>
            <a:spLocks noGrp="1"/>
          </p:cNvSpPr>
          <p:nvPr>
            <p:ph idx="1"/>
          </p:nvPr>
        </p:nvSpPr>
        <p:spPr>
          <a:xfrm>
            <a:off x="228600" y="1752600"/>
            <a:ext cx="8686800" cy="4343400"/>
          </a:xfrm>
        </p:spPr>
        <p:txBody>
          <a:bodyPr>
            <a:normAutofit/>
          </a:bodyPr>
          <a:lstStyle/>
          <a:p>
            <a:r>
              <a:rPr lang="en-US" dirty="0" smtClean="0"/>
              <a:t>R</a:t>
            </a:r>
            <a:r>
              <a:rPr lang="en-US" dirty="0" smtClean="0"/>
              <a:t>eport </a:t>
            </a:r>
            <a:r>
              <a:rPr lang="en-US" dirty="0"/>
              <a:t>on discipline</a:t>
            </a:r>
          </a:p>
          <a:p>
            <a:r>
              <a:rPr lang="en-US" dirty="0" smtClean="0"/>
              <a:t>Could be a web-based </a:t>
            </a:r>
            <a:r>
              <a:rPr lang="en-US" dirty="0"/>
              <a:t>data collection system</a:t>
            </a:r>
          </a:p>
          <a:p>
            <a:r>
              <a:rPr lang="en-US" dirty="0"/>
              <a:t>Real-time data</a:t>
            </a:r>
          </a:p>
          <a:p>
            <a:r>
              <a:rPr lang="en-US" dirty="0"/>
              <a:t>Local control</a:t>
            </a:r>
          </a:p>
          <a:p>
            <a:r>
              <a:rPr lang="en-US" dirty="0" smtClean="0"/>
              <a:t>Have the ability to generate graphics </a:t>
            </a:r>
            <a:r>
              <a:rPr lang="en-US" dirty="0"/>
              <a:t>for decision-making</a:t>
            </a:r>
          </a:p>
          <a:p>
            <a:r>
              <a:rPr lang="en-US" dirty="0"/>
              <a:t>Confidential and secure</a:t>
            </a:r>
          </a:p>
          <a:p>
            <a:endParaRPr lang="en-US" dirty="0"/>
          </a:p>
        </p:txBody>
      </p:sp>
      <p:sp>
        <p:nvSpPr>
          <p:cNvPr id="4" name="TextBox 3"/>
          <p:cNvSpPr txBox="1"/>
          <p:nvPr/>
        </p:nvSpPr>
        <p:spPr>
          <a:xfrm>
            <a:off x="6781800" y="6248400"/>
            <a:ext cx="1828800" cy="261610"/>
          </a:xfrm>
          <a:prstGeom prst="rect">
            <a:avLst/>
          </a:prstGeom>
          <a:noFill/>
        </p:spPr>
        <p:txBody>
          <a:bodyPr wrap="square" rtlCol="0">
            <a:spAutoFit/>
          </a:bodyPr>
          <a:lstStyle/>
          <a:p>
            <a:r>
              <a:rPr lang="en-US" sz="1100" dirty="0" smtClean="0"/>
              <a:t>Adapted from SWIS.org</a:t>
            </a:r>
            <a:endParaRPr lang="en-US" sz="1100" dirty="0"/>
          </a:p>
        </p:txBody>
      </p:sp>
    </p:spTree>
    <p:extLst>
      <p:ext uri="{BB962C8B-B14F-4D97-AF65-F5344CB8AC3E}">
        <p14:creationId xmlns:p14="http://schemas.microsoft.com/office/powerpoint/2010/main" xmlns="" val="26705376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based Decision Making Reports</a:t>
            </a:r>
            <a:endParaRPr lang="en-US" dirty="0"/>
          </a:p>
        </p:txBody>
      </p:sp>
      <p:sp>
        <p:nvSpPr>
          <p:cNvPr id="3" name="Content Placeholder 2"/>
          <p:cNvSpPr>
            <a:spLocks noGrp="1"/>
          </p:cNvSpPr>
          <p:nvPr>
            <p:ph idx="1"/>
          </p:nvPr>
        </p:nvSpPr>
        <p:spPr>
          <a:xfrm>
            <a:off x="549275" y="1905000"/>
            <a:ext cx="8042276" cy="3581400"/>
          </a:xfrm>
        </p:spPr>
        <p:txBody>
          <a:bodyPr>
            <a:normAutofit/>
          </a:bodyPr>
          <a:lstStyle/>
          <a:p>
            <a:pPr marL="0" indent="0">
              <a:buNone/>
            </a:pPr>
            <a:r>
              <a:rPr lang="en-US" dirty="0">
                <a:solidFill>
                  <a:schemeClr val="tx2">
                    <a:lumMod val="75000"/>
                    <a:lumOff val="25000"/>
                  </a:schemeClr>
                </a:solidFill>
              </a:rPr>
              <a:t>Major data </a:t>
            </a:r>
            <a:r>
              <a:rPr lang="en-US" dirty="0" smtClean="0">
                <a:solidFill>
                  <a:schemeClr val="tx2">
                    <a:lumMod val="75000"/>
                    <a:lumOff val="25000"/>
                  </a:schemeClr>
                </a:solidFill>
              </a:rPr>
              <a:t>points (required)</a:t>
            </a:r>
            <a:endParaRPr lang="en-US" dirty="0">
              <a:solidFill>
                <a:schemeClr val="tx2">
                  <a:lumMod val="75000"/>
                  <a:lumOff val="25000"/>
                </a:schemeClr>
              </a:solidFill>
            </a:endParaRPr>
          </a:p>
          <a:p>
            <a:r>
              <a:rPr lang="en-US" dirty="0"/>
              <a:t>Student name</a:t>
            </a:r>
          </a:p>
          <a:p>
            <a:r>
              <a:rPr lang="en-US" dirty="0"/>
              <a:t>Date</a:t>
            </a:r>
          </a:p>
          <a:p>
            <a:r>
              <a:rPr lang="en-US" dirty="0"/>
              <a:t>Location of behavior</a:t>
            </a:r>
          </a:p>
          <a:p>
            <a:r>
              <a:rPr lang="en-US" dirty="0"/>
              <a:t>Time of behavior</a:t>
            </a:r>
          </a:p>
          <a:p>
            <a:r>
              <a:rPr lang="en-US" dirty="0"/>
              <a:t>Type of </a:t>
            </a:r>
            <a:r>
              <a:rPr lang="en-US" dirty="0" smtClean="0"/>
              <a:t>behavior</a:t>
            </a:r>
            <a:endParaRPr lang="en-US" dirty="0"/>
          </a:p>
        </p:txBody>
      </p:sp>
      <p:sp>
        <p:nvSpPr>
          <p:cNvPr id="4" name="TextBox 3"/>
          <p:cNvSpPr txBox="1"/>
          <p:nvPr/>
        </p:nvSpPr>
        <p:spPr>
          <a:xfrm>
            <a:off x="6934200" y="6319391"/>
            <a:ext cx="2029109" cy="538609"/>
          </a:xfrm>
          <a:prstGeom prst="rect">
            <a:avLst/>
          </a:prstGeom>
          <a:noFill/>
        </p:spPr>
        <p:txBody>
          <a:bodyPr wrap="none" rtlCol="0">
            <a:spAutoFit/>
          </a:bodyPr>
          <a:lstStyle/>
          <a:p>
            <a:r>
              <a:rPr lang="en-US" sz="1100" dirty="0"/>
              <a:t>Adapted from </a:t>
            </a:r>
            <a:r>
              <a:rPr lang="en-US" sz="1100" dirty="0" err="1"/>
              <a:t>www.swis.org</a:t>
            </a:r>
            <a:endParaRPr lang="en-US" sz="1100" dirty="0"/>
          </a:p>
          <a:p>
            <a:endParaRPr lang="en-US" dirty="0"/>
          </a:p>
        </p:txBody>
      </p:sp>
    </p:spTree>
    <p:extLst>
      <p:ext uri="{BB962C8B-B14F-4D97-AF65-F5344CB8AC3E}">
        <p14:creationId xmlns:p14="http://schemas.microsoft.com/office/powerpoint/2010/main" xmlns="" val="41390625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016000" y="1206500"/>
            <a:ext cx="7112000" cy="4445000"/>
          </a:xfrm>
          <a:prstGeom prst="rect">
            <a:avLst/>
          </a:prstGeom>
        </p:spPr>
      </p:pic>
      <p:sp>
        <p:nvSpPr>
          <p:cNvPr id="3" name="TextBox 2"/>
          <p:cNvSpPr txBox="1"/>
          <p:nvPr/>
        </p:nvSpPr>
        <p:spPr>
          <a:xfrm>
            <a:off x="6781800" y="6248400"/>
            <a:ext cx="2362200" cy="261610"/>
          </a:xfrm>
          <a:prstGeom prst="rect">
            <a:avLst/>
          </a:prstGeom>
          <a:noFill/>
        </p:spPr>
        <p:txBody>
          <a:bodyPr wrap="square" rtlCol="0">
            <a:spAutoFit/>
          </a:bodyPr>
          <a:lstStyle/>
          <a:p>
            <a:r>
              <a:rPr lang="en-US" sz="1100" dirty="0" smtClean="0"/>
              <a:t>Taken from SWIS.org demo</a:t>
            </a:r>
            <a:endParaRPr lang="en-US" sz="1100" dirty="0"/>
          </a:p>
        </p:txBody>
      </p:sp>
    </p:spTree>
    <p:extLst>
      <p:ext uri="{BB962C8B-B14F-4D97-AF65-F5344CB8AC3E}">
        <p14:creationId xmlns:p14="http://schemas.microsoft.com/office/powerpoint/2010/main" xmlns="" val="1213348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016000" y="1206500"/>
            <a:ext cx="7112000" cy="4445000"/>
          </a:xfrm>
          <a:prstGeom prst="rect">
            <a:avLst/>
          </a:prstGeom>
        </p:spPr>
      </p:pic>
      <p:sp>
        <p:nvSpPr>
          <p:cNvPr id="3" name="TextBox 2"/>
          <p:cNvSpPr txBox="1"/>
          <p:nvPr/>
        </p:nvSpPr>
        <p:spPr>
          <a:xfrm>
            <a:off x="6781800" y="6248400"/>
            <a:ext cx="2362200" cy="261610"/>
          </a:xfrm>
          <a:prstGeom prst="rect">
            <a:avLst/>
          </a:prstGeom>
          <a:noFill/>
        </p:spPr>
        <p:txBody>
          <a:bodyPr wrap="square" rtlCol="0">
            <a:spAutoFit/>
          </a:bodyPr>
          <a:lstStyle/>
          <a:p>
            <a:r>
              <a:rPr lang="en-US" sz="1100" dirty="0" smtClean="0"/>
              <a:t>Taken from SWIS.org demo</a:t>
            </a:r>
            <a:endParaRPr lang="en-US" sz="1100" dirty="0"/>
          </a:p>
        </p:txBody>
      </p:sp>
    </p:spTree>
    <p:extLst>
      <p:ext uri="{BB962C8B-B14F-4D97-AF65-F5344CB8AC3E}">
        <p14:creationId xmlns:p14="http://schemas.microsoft.com/office/powerpoint/2010/main" xmlns="" val="4655136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016000" y="1206500"/>
            <a:ext cx="7112000" cy="4445000"/>
          </a:xfrm>
          <a:prstGeom prst="rect">
            <a:avLst/>
          </a:prstGeom>
        </p:spPr>
      </p:pic>
      <p:sp>
        <p:nvSpPr>
          <p:cNvPr id="3" name="TextBox 2"/>
          <p:cNvSpPr txBox="1"/>
          <p:nvPr/>
        </p:nvSpPr>
        <p:spPr>
          <a:xfrm>
            <a:off x="6781800" y="6248400"/>
            <a:ext cx="2362200" cy="261610"/>
          </a:xfrm>
          <a:prstGeom prst="rect">
            <a:avLst/>
          </a:prstGeom>
          <a:noFill/>
        </p:spPr>
        <p:txBody>
          <a:bodyPr wrap="square" rtlCol="0">
            <a:spAutoFit/>
          </a:bodyPr>
          <a:lstStyle/>
          <a:p>
            <a:r>
              <a:rPr lang="en-US" sz="1100" dirty="0" smtClean="0"/>
              <a:t>Taken from SWIS.org demo</a:t>
            </a:r>
            <a:endParaRPr lang="en-US" sz="1100" dirty="0"/>
          </a:p>
        </p:txBody>
      </p:sp>
    </p:spTree>
    <p:extLst>
      <p:ext uri="{BB962C8B-B14F-4D97-AF65-F5344CB8AC3E}">
        <p14:creationId xmlns:p14="http://schemas.microsoft.com/office/powerpoint/2010/main" xmlns="" val="125826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3429000" y="3200400"/>
            <a:ext cx="2286000" cy="1752600"/>
          </a:xfrm>
          <a:prstGeom prst="ellipse">
            <a:avLst/>
          </a:prstGeom>
          <a:noFill/>
          <a:ln w="57150">
            <a:solidFill>
              <a:srgbClr val="FF0000"/>
            </a:solidFill>
            <a:miter lim="800000"/>
            <a:headEnd/>
            <a:tailEnd/>
          </a:ln>
        </p:spPr>
        <p:txBody>
          <a:bodyPr wrap="none" anchor="ctr"/>
          <a:lstStyle/>
          <a:p>
            <a:endParaRPr lang="en-US"/>
          </a:p>
        </p:txBody>
      </p:sp>
      <p:sp>
        <p:nvSpPr>
          <p:cNvPr id="22531" name="Text Box 3"/>
          <p:cNvSpPr txBox="1">
            <a:spLocks noChangeArrowheads="1"/>
          </p:cNvSpPr>
          <p:nvPr/>
        </p:nvSpPr>
        <p:spPr bwMode="auto">
          <a:xfrm>
            <a:off x="3869267" y="3429000"/>
            <a:ext cx="1447800" cy="1016000"/>
          </a:xfrm>
          <a:prstGeom prst="rect">
            <a:avLst/>
          </a:prstGeom>
          <a:noFill/>
          <a:ln w="9525">
            <a:noFill/>
            <a:miter lim="800000"/>
            <a:headEnd/>
            <a:tailEnd/>
          </a:ln>
        </p:spPr>
        <p:txBody>
          <a:bodyPr>
            <a:spAutoFit/>
          </a:bodyPr>
          <a:lstStyle/>
          <a:p>
            <a:pPr algn="ctr"/>
            <a:r>
              <a:rPr lang="en-US" sz="2000" b="1" dirty="0">
                <a:solidFill>
                  <a:srgbClr val="FF0000"/>
                </a:solidFill>
                <a:latin typeface="Tahoma" charset="0"/>
              </a:rPr>
              <a:t>Academic</a:t>
            </a:r>
          </a:p>
          <a:p>
            <a:pPr algn="ctr"/>
            <a:r>
              <a:rPr lang="en-US" sz="2000" b="1" dirty="0">
                <a:solidFill>
                  <a:srgbClr val="FF0000"/>
                </a:solidFill>
                <a:latin typeface="Tahoma" charset="0"/>
              </a:rPr>
              <a:t>Engaged </a:t>
            </a:r>
          </a:p>
          <a:p>
            <a:pPr algn="ctr"/>
            <a:r>
              <a:rPr lang="en-US" sz="2000" b="1" dirty="0">
                <a:solidFill>
                  <a:srgbClr val="FF0000"/>
                </a:solidFill>
                <a:latin typeface="Tahoma" charset="0"/>
              </a:rPr>
              <a:t>Time</a:t>
            </a:r>
          </a:p>
        </p:txBody>
      </p:sp>
      <p:sp>
        <p:nvSpPr>
          <p:cNvPr id="22532" name="Oval 4"/>
          <p:cNvSpPr>
            <a:spLocks noChangeArrowheads="1"/>
          </p:cNvSpPr>
          <p:nvPr/>
        </p:nvSpPr>
        <p:spPr bwMode="auto">
          <a:xfrm>
            <a:off x="2438400" y="1828800"/>
            <a:ext cx="4267200" cy="4038600"/>
          </a:xfrm>
          <a:prstGeom prst="ellipse">
            <a:avLst/>
          </a:prstGeom>
          <a:noFill/>
          <a:ln w="57150">
            <a:solidFill>
              <a:srgbClr val="0033CC"/>
            </a:solidFill>
            <a:miter lim="800000"/>
            <a:headEnd/>
            <a:tailEnd/>
          </a:ln>
        </p:spPr>
        <p:txBody>
          <a:bodyPr wrap="none" anchor="ctr"/>
          <a:lstStyle/>
          <a:p>
            <a:endParaRPr lang="en-US"/>
          </a:p>
        </p:txBody>
      </p:sp>
      <p:sp>
        <p:nvSpPr>
          <p:cNvPr id="22533" name="Text Box 5"/>
          <p:cNvSpPr txBox="1">
            <a:spLocks noChangeArrowheads="1"/>
          </p:cNvSpPr>
          <p:nvPr/>
        </p:nvSpPr>
        <p:spPr bwMode="auto">
          <a:xfrm>
            <a:off x="3429000" y="2243138"/>
            <a:ext cx="2366963" cy="461962"/>
          </a:xfrm>
          <a:prstGeom prst="rect">
            <a:avLst/>
          </a:prstGeom>
          <a:noFill/>
          <a:ln w="9525">
            <a:noFill/>
            <a:miter lim="800000"/>
            <a:headEnd/>
            <a:tailEnd/>
          </a:ln>
        </p:spPr>
        <p:txBody>
          <a:bodyPr wrap="none">
            <a:spAutoFit/>
          </a:bodyPr>
          <a:lstStyle/>
          <a:p>
            <a:r>
              <a:rPr lang="en-US" sz="2400" b="1" dirty="0">
                <a:solidFill>
                  <a:srgbClr val="0000FF"/>
                </a:solidFill>
                <a:latin typeface="Tahoma" charset="0"/>
              </a:rPr>
              <a:t>Engaged Time</a:t>
            </a:r>
          </a:p>
        </p:txBody>
      </p:sp>
      <p:sp>
        <p:nvSpPr>
          <p:cNvPr id="22534" name="Oval 6" descr="autoshape: circle. "/>
          <p:cNvSpPr>
            <a:spLocks noChangeArrowheads="1"/>
          </p:cNvSpPr>
          <p:nvPr/>
        </p:nvSpPr>
        <p:spPr bwMode="auto">
          <a:xfrm>
            <a:off x="1447800" y="495300"/>
            <a:ext cx="6248400" cy="5867400"/>
          </a:xfrm>
          <a:prstGeom prst="ellipse">
            <a:avLst/>
          </a:prstGeom>
          <a:noFill/>
          <a:ln w="57150">
            <a:solidFill>
              <a:schemeClr val="tx1"/>
            </a:solidFill>
            <a:miter lim="800000"/>
            <a:headEnd/>
            <a:tailEnd/>
          </a:ln>
        </p:spPr>
        <p:txBody>
          <a:bodyPr wrap="none" anchor="ctr"/>
          <a:lstStyle/>
          <a:p>
            <a:endParaRPr lang="en-US"/>
          </a:p>
        </p:txBody>
      </p:sp>
      <p:sp>
        <p:nvSpPr>
          <p:cNvPr id="22535" name="Text Box 7"/>
          <p:cNvSpPr txBox="1">
            <a:spLocks noChangeArrowheads="1"/>
          </p:cNvSpPr>
          <p:nvPr/>
        </p:nvSpPr>
        <p:spPr bwMode="auto">
          <a:xfrm>
            <a:off x="3325813" y="1066271"/>
            <a:ext cx="2470150" cy="461962"/>
          </a:xfrm>
          <a:prstGeom prst="rect">
            <a:avLst/>
          </a:prstGeom>
          <a:noFill/>
          <a:ln w="9525">
            <a:noFill/>
            <a:miter lim="800000"/>
            <a:headEnd/>
            <a:tailEnd/>
          </a:ln>
        </p:spPr>
        <p:txBody>
          <a:bodyPr wrap="none">
            <a:spAutoFit/>
          </a:bodyPr>
          <a:lstStyle/>
          <a:p>
            <a:r>
              <a:rPr lang="en-US" sz="2400" b="1" dirty="0">
                <a:latin typeface="Tahoma" charset="0"/>
              </a:rPr>
              <a:t>Allocated Time</a:t>
            </a:r>
          </a:p>
        </p:txBody>
      </p:sp>
      <p:sp>
        <p:nvSpPr>
          <p:cNvPr id="22536" name="TextBox 10"/>
          <p:cNvSpPr txBox="1">
            <a:spLocks noChangeArrowheads="1"/>
          </p:cNvSpPr>
          <p:nvPr/>
        </p:nvSpPr>
        <p:spPr bwMode="auto">
          <a:xfrm>
            <a:off x="342900" y="1239838"/>
            <a:ext cx="2209800" cy="954087"/>
          </a:xfrm>
          <a:prstGeom prst="rect">
            <a:avLst/>
          </a:prstGeom>
          <a:noFill/>
          <a:ln w="9525">
            <a:noFill/>
            <a:miter lim="800000"/>
            <a:headEnd/>
            <a:tailEnd/>
          </a:ln>
        </p:spPr>
        <p:txBody>
          <a:bodyPr>
            <a:spAutoFit/>
          </a:bodyPr>
          <a:lstStyle/>
          <a:p>
            <a:r>
              <a:rPr lang="en-US" sz="2800" dirty="0">
                <a:latin typeface="Arial Black" charset="0"/>
              </a:rPr>
              <a:t>Teacher </a:t>
            </a:r>
          </a:p>
          <a:p>
            <a:r>
              <a:rPr lang="en-US" sz="2800" dirty="0">
                <a:latin typeface="Arial Black" charset="0"/>
              </a:rPr>
              <a:t>Time</a:t>
            </a:r>
          </a:p>
        </p:txBody>
      </p:sp>
      <p:sp>
        <p:nvSpPr>
          <p:cNvPr id="22537" name="TextBox 11"/>
          <p:cNvSpPr txBox="1">
            <a:spLocks noChangeArrowheads="1"/>
          </p:cNvSpPr>
          <p:nvPr/>
        </p:nvSpPr>
        <p:spPr bwMode="auto">
          <a:xfrm>
            <a:off x="6248400" y="1289050"/>
            <a:ext cx="2514600" cy="954088"/>
          </a:xfrm>
          <a:prstGeom prst="rect">
            <a:avLst/>
          </a:prstGeom>
          <a:noFill/>
          <a:ln w="9525">
            <a:noFill/>
            <a:miter lim="800000"/>
            <a:headEnd/>
            <a:tailEnd/>
          </a:ln>
        </p:spPr>
        <p:txBody>
          <a:bodyPr>
            <a:spAutoFit/>
          </a:bodyPr>
          <a:lstStyle/>
          <a:p>
            <a:pPr algn="r"/>
            <a:r>
              <a:rPr lang="en-US" sz="2800">
                <a:latin typeface="Arial Black" charset="0"/>
              </a:rPr>
              <a:t>Student </a:t>
            </a:r>
          </a:p>
          <a:p>
            <a:pPr algn="r"/>
            <a:r>
              <a:rPr lang="en-US" sz="2800">
                <a:latin typeface="Arial Black" charset="0"/>
              </a:rPr>
              <a:t>Time</a:t>
            </a:r>
          </a:p>
        </p:txBody>
      </p:sp>
      <p:sp>
        <p:nvSpPr>
          <p:cNvPr id="12" name="Rectangle 11"/>
          <p:cNvSpPr/>
          <p:nvPr/>
        </p:nvSpPr>
        <p:spPr>
          <a:xfrm>
            <a:off x="7299434" y="6290441"/>
            <a:ext cx="1844566" cy="567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390648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016000" y="1206500"/>
            <a:ext cx="7112000" cy="4445000"/>
          </a:xfrm>
          <a:prstGeom prst="rect">
            <a:avLst/>
          </a:prstGeom>
        </p:spPr>
      </p:pic>
      <p:sp>
        <p:nvSpPr>
          <p:cNvPr id="3" name="TextBox 2"/>
          <p:cNvSpPr txBox="1"/>
          <p:nvPr/>
        </p:nvSpPr>
        <p:spPr>
          <a:xfrm>
            <a:off x="6781800" y="6248400"/>
            <a:ext cx="2362200" cy="261610"/>
          </a:xfrm>
          <a:prstGeom prst="rect">
            <a:avLst/>
          </a:prstGeom>
          <a:noFill/>
        </p:spPr>
        <p:txBody>
          <a:bodyPr wrap="square" rtlCol="0">
            <a:spAutoFit/>
          </a:bodyPr>
          <a:lstStyle/>
          <a:p>
            <a:r>
              <a:rPr lang="en-US" sz="1100" dirty="0" smtClean="0"/>
              <a:t>Taken from SWIS.org demo</a:t>
            </a:r>
            <a:endParaRPr lang="en-US" sz="1100" dirty="0"/>
          </a:p>
        </p:txBody>
      </p:sp>
    </p:spTree>
    <p:extLst>
      <p:ext uri="{BB962C8B-B14F-4D97-AF65-F5344CB8AC3E}">
        <p14:creationId xmlns:p14="http://schemas.microsoft.com/office/powerpoint/2010/main" xmlns="" val="42487377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016000" y="1206500"/>
            <a:ext cx="7112000" cy="4445000"/>
          </a:xfrm>
          <a:prstGeom prst="rect">
            <a:avLst/>
          </a:prstGeom>
        </p:spPr>
      </p:pic>
      <p:sp>
        <p:nvSpPr>
          <p:cNvPr id="3" name="TextBox 2"/>
          <p:cNvSpPr txBox="1"/>
          <p:nvPr/>
        </p:nvSpPr>
        <p:spPr>
          <a:xfrm>
            <a:off x="6781800" y="6248400"/>
            <a:ext cx="2362200" cy="261610"/>
          </a:xfrm>
          <a:prstGeom prst="rect">
            <a:avLst/>
          </a:prstGeom>
          <a:noFill/>
        </p:spPr>
        <p:txBody>
          <a:bodyPr wrap="square" rtlCol="0">
            <a:spAutoFit/>
          </a:bodyPr>
          <a:lstStyle/>
          <a:p>
            <a:r>
              <a:rPr lang="en-US" sz="1100" dirty="0" smtClean="0"/>
              <a:t>Taken from SWIS.org demo</a:t>
            </a:r>
            <a:endParaRPr lang="en-US" sz="1100" dirty="0"/>
          </a:p>
        </p:txBody>
      </p:sp>
    </p:spTree>
    <p:extLst>
      <p:ext uri="{BB962C8B-B14F-4D97-AF65-F5344CB8AC3E}">
        <p14:creationId xmlns:p14="http://schemas.microsoft.com/office/powerpoint/2010/main" xmlns="" val="1317505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781800" cy="1143000"/>
          </a:xfrm>
        </p:spPr>
        <p:txBody>
          <a:bodyPr>
            <a:noAutofit/>
          </a:bodyPr>
          <a:lstStyle/>
          <a:p>
            <a:r>
              <a:rPr lang="en-US" sz="3600" dirty="0" smtClean="0"/>
              <a:t>Our Goal: </a:t>
            </a:r>
            <a:br>
              <a:rPr lang="en-US" sz="3600" dirty="0" smtClean="0"/>
            </a:br>
            <a:r>
              <a:rPr lang="en-US" sz="3600" dirty="0" smtClean="0"/>
              <a:t>Decision-Making System</a:t>
            </a:r>
            <a:endParaRPr lang="en-US" sz="3600" dirty="0"/>
          </a:p>
        </p:txBody>
      </p:sp>
      <p:sp>
        <p:nvSpPr>
          <p:cNvPr id="3" name="Content Placeholder 2"/>
          <p:cNvSpPr>
            <a:spLocks noGrp="1"/>
          </p:cNvSpPr>
          <p:nvPr>
            <p:ph idx="1"/>
          </p:nvPr>
        </p:nvSpPr>
        <p:spPr>
          <a:xfrm>
            <a:off x="457200" y="1524000"/>
            <a:ext cx="8229600" cy="4267200"/>
          </a:xfrm>
        </p:spPr>
        <p:txBody>
          <a:bodyPr/>
          <a:lstStyle/>
          <a:p>
            <a:pPr marL="0" indent="0">
              <a:buNone/>
            </a:pPr>
            <a:r>
              <a:rPr lang="en-US" dirty="0" smtClean="0"/>
              <a:t>What do you want the data to tell you?</a:t>
            </a:r>
          </a:p>
          <a:p>
            <a:pPr lvl="1"/>
            <a:r>
              <a:rPr lang="en-US" dirty="0" smtClean="0"/>
              <a:t>School-wide</a:t>
            </a:r>
          </a:p>
          <a:p>
            <a:pPr lvl="1"/>
            <a:r>
              <a:rPr lang="en-US" dirty="0" smtClean="0"/>
              <a:t>Individual student</a:t>
            </a:r>
            <a:endParaRPr lang="en-US" dirty="0"/>
          </a:p>
        </p:txBody>
      </p:sp>
      <p:sp>
        <p:nvSpPr>
          <p:cNvPr id="11" name="TextBox 10"/>
          <p:cNvSpPr txBox="1"/>
          <p:nvPr/>
        </p:nvSpPr>
        <p:spPr>
          <a:xfrm>
            <a:off x="4769436" y="3748472"/>
            <a:ext cx="184666" cy="369332"/>
          </a:xfrm>
          <a:prstGeom prst="rect">
            <a:avLst/>
          </a:prstGeom>
          <a:noFill/>
        </p:spPr>
        <p:txBody>
          <a:bodyPr wrap="none" rtlCol="0">
            <a:spAutoFit/>
          </a:bodyPr>
          <a:lstStyle/>
          <a:p>
            <a:endParaRPr lang="en-US" dirty="0"/>
          </a:p>
        </p:txBody>
      </p:sp>
      <p:pic>
        <p:nvPicPr>
          <p:cNvPr id="12" name="Picture 11"/>
          <p:cNvPicPr>
            <a:picLocks noChangeAspect="1"/>
          </p:cNvPicPr>
          <p:nvPr/>
        </p:nvPicPr>
        <p:blipFill>
          <a:blip r:embed="rId3" cstate="print"/>
          <a:stretch>
            <a:fillRect/>
          </a:stretch>
        </p:blipFill>
        <p:spPr>
          <a:xfrm>
            <a:off x="457200" y="2590800"/>
            <a:ext cx="8686800" cy="2358019"/>
          </a:xfrm>
          <a:prstGeom prst="rect">
            <a:avLst/>
          </a:prstGeom>
        </p:spPr>
      </p:pic>
      <p:sp>
        <p:nvSpPr>
          <p:cNvPr id="13" name="TextBox 12"/>
          <p:cNvSpPr txBox="1"/>
          <p:nvPr/>
        </p:nvSpPr>
        <p:spPr>
          <a:xfrm>
            <a:off x="4769436" y="6350717"/>
            <a:ext cx="3822115" cy="369332"/>
          </a:xfrm>
          <a:prstGeom prst="rect">
            <a:avLst/>
          </a:prstGeom>
          <a:noFill/>
        </p:spPr>
        <p:txBody>
          <a:bodyPr wrap="square" rtlCol="0">
            <a:spAutoFit/>
          </a:bodyPr>
          <a:lstStyle/>
          <a:p>
            <a:r>
              <a:rPr lang="en-US" dirty="0" smtClean="0"/>
              <a:t>Adapted from </a:t>
            </a:r>
            <a:r>
              <a:rPr lang="en-US" dirty="0" err="1" smtClean="0"/>
              <a:t>www.swis.org</a:t>
            </a:r>
            <a:endParaRPr lang="en-US" dirty="0"/>
          </a:p>
        </p:txBody>
      </p:sp>
    </p:spTree>
    <p:extLst>
      <p:ext uri="{BB962C8B-B14F-4D97-AF65-F5344CB8AC3E}">
        <p14:creationId xmlns:p14="http://schemas.microsoft.com/office/powerpoint/2010/main" xmlns="" val="12108777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76"/>
            <a:ext cx="7467600" cy="1143000"/>
          </a:xfrm>
        </p:spPr>
        <p:txBody>
          <a:bodyPr/>
          <a:lstStyle/>
          <a:p>
            <a:r>
              <a:rPr lang="en-US" dirty="0" smtClean="0"/>
              <a:t>Decision making questions to consider</a:t>
            </a:r>
            <a:endParaRPr lang="en-US" dirty="0"/>
          </a:p>
        </p:txBody>
      </p:sp>
      <p:sp>
        <p:nvSpPr>
          <p:cNvPr id="3" name="Content Placeholder 2"/>
          <p:cNvSpPr>
            <a:spLocks noGrp="1"/>
          </p:cNvSpPr>
          <p:nvPr>
            <p:ph sz="quarter" idx="1"/>
          </p:nvPr>
        </p:nvSpPr>
        <p:spPr>
          <a:xfrm>
            <a:off x="457200" y="1638300"/>
            <a:ext cx="7467600" cy="4873752"/>
          </a:xfrm>
        </p:spPr>
        <p:txBody>
          <a:bodyPr>
            <a:normAutofit fontScale="92500" lnSpcReduction="20000"/>
          </a:bodyPr>
          <a:lstStyle/>
          <a:p>
            <a:r>
              <a:rPr lang="en-US" dirty="0" smtClean="0"/>
              <a:t>Is there a problem?</a:t>
            </a:r>
          </a:p>
          <a:p>
            <a:r>
              <a:rPr lang="en-US" dirty="0" smtClean="0"/>
              <a:t>What areas/systems are involved?</a:t>
            </a:r>
          </a:p>
          <a:p>
            <a:r>
              <a:rPr lang="en-US" dirty="0" smtClean="0"/>
              <a:t>Are there many students or few involved?</a:t>
            </a:r>
          </a:p>
          <a:p>
            <a:r>
              <a:rPr lang="en-US" dirty="0" smtClean="0"/>
              <a:t>What kind of problem behaviors are occurring?</a:t>
            </a:r>
          </a:p>
          <a:p>
            <a:r>
              <a:rPr lang="en-US" dirty="0" smtClean="0"/>
              <a:t>When are these behaviors most likely?</a:t>
            </a:r>
          </a:p>
          <a:p>
            <a:r>
              <a:rPr lang="en-US" dirty="0" smtClean="0"/>
              <a:t>What is the most effective use of our resources to address the problem?</a:t>
            </a:r>
          </a:p>
          <a:p>
            <a:r>
              <a:rPr lang="en-US" dirty="0">
                <a:latin typeface="Times New Roman" pitchFamily="-112" charset="0"/>
                <a:ea typeface="Times New Roman" pitchFamily="-112" charset="0"/>
                <a:cs typeface="Times New Roman" pitchFamily="-112" charset="0"/>
              </a:rPr>
              <a:t>Possible “function” of problem behavior?</a:t>
            </a:r>
          </a:p>
          <a:p>
            <a:r>
              <a:rPr lang="en-US" dirty="0">
                <a:latin typeface="Times New Roman" pitchFamily="-112" charset="0"/>
                <a:ea typeface="Times New Roman" pitchFamily="-112" charset="0"/>
                <a:cs typeface="Times New Roman" pitchFamily="-112" charset="0"/>
              </a:rPr>
              <a:t>Who needs targeted or intensive academic supports?</a:t>
            </a:r>
          </a:p>
          <a:p>
            <a:r>
              <a:rPr lang="en-US" dirty="0">
                <a:latin typeface="Times New Roman" pitchFamily="-112" charset="0"/>
                <a:ea typeface="Times New Roman" pitchFamily="-112" charset="0"/>
                <a:cs typeface="Times New Roman" pitchFamily="-112" charset="0"/>
              </a:rPr>
              <a:t>What environmental changes/supports are needed?</a:t>
            </a:r>
          </a:p>
          <a:p>
            <a:pPr marL="0" indent="0">
              <a:buNone/>
            </a:pPr>
            <a:endParaRPr lang="en-US" dirty="0"/>
          </a:p>
        </p:txBody>
      </p:sp>
    </p:spTree>
    <p:extLst>
      <p:ext uri="{BB962C8B-B14F-4D97-AF65-F5344CB8AC3E}">
        <p14:creationId xmlns:p14="http://schemas.microsoft.com/office/powerpoint/2010/main" xmlns="" val="42211386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Decision Rules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87606970"/>
              </p:ext>
            </p:extLst>
          </p:nvPr>
        </p:nvGraphicFramePr>
        <p:xfrm>
          <a:off x="457200" y="2083768"/>
          <a:ext cx="7696200" cy="4239260"/>
        </p:xfrm>
        <a:graphic>
          <a:graphicData uri="http://schemas.openxmlformats.org/drawingml/2006/table">
            <a:tbl>
              <a:tblPr firstRow="1" bandRow="1">
                <a:tableStyleId>{5C22544A-7EE6-4342-B048-85BDC9FD1C3A}</a:tableStyleId>
              </a:tblPr>
              <a:tblGrid>
                <a:gridCol w="3874277"/>
                <a:gridCol w="3821923"/>
              </a:tblGrid>
              <a:tr h="370840">
                <a:tc>
                  <a:txBody>
                    <a:bodyPr/>
                    <a:lstStyle/>
                    <a:p>
                      <a:r>
                        <a:rPr lang="en-US" dirty="0" smtClean="0"/>
                        <a:t>If………</a:t>
                      </a:r>
                      <a:endParaRPr lang="en-US" dirty="0"/>
                    </a:p>
                  </a:txBody>
                  <a:tcPr marL="84906" marR="84906"/>
                </a:tc>
                <a:tc>
                  <a:txBody>
                    <a:bodyPr/>
                    <a:lstStyle/>
                    <a:p>
                      <a:r>
                        <a:rPr lang="en-US" dirty="0" smtClean="0"/>
                        <a:t>Then</a:t>
                      </a:r>
                      <a:endParaRPr lang="en-US" dirty="0"/>
                    </a:p>
                  </a:txBody>
                  <a:tcPr marL="84906" marR="84906"/>
                </a:tc>
              </a:tr>
              <a:tr h="370840">
                <a:tc>
                  <a:txBody>
                    <a:bodyPr/>
                    <a:lstStyle/>
                    <a:p>
                      <a:pPr marL="171450" lvl="0" indent="-171450">
                        <a:buFont typeface="Arial"/>
                        <a:buChar char="•"/>
                      </a:pPr>
                      <a:r>
                        <a:rPr lang="en-US" sz="1050" kern="1200" dirty="0" smtClean="0">
                          <a:solidFill>
                            <a:schemeClr val="dk1"/>
                          </a:solidFill>
                          <a:effectLst/>
                          <a:latin typeface="+mn-lt"/>
                          <a:ea typeface="+mn-ea"/>
                          <a:cs typeface="+mn-cs"/>
                        </a:rPr>
                        <a:t>More than 35% of students received one or more office discipline referrals</a:t>
                      </a:r>
                    </a:p>
                    <a:p>
                      <a:pPr marL="171450" lvl="0" indent="-171450">
                        <a:buFont typeface="Arial"/>
                        <a:buChar char="•"/>
                      </a:pPr>
                      <a:r>
                        <a:rPr lang="en-US" sz="1050" kern="1200" dirty="0" smtClean="0">
                          <a:solidFill>
                            <a:schemeClr val="dk1"/>
                          </a:solidFill>
                          <a:effectLst/>
                          <a:latin typeface="+mn-lt"/>
                          <a:ea typeface="+mn-ea"/>
                          <a:cs typeface="+mn-cs"/>
                        </a:rPr>
                        <a:t>There are more than 2.5 office discipline referrals per student</a:t>
                      </a:r>
                    </a:p>
                  </a:txBody>
                  <a:tcPr marL="84906" marR="84906"/>
                </a:tc>
                <a:tc>
                  <a:txBody>
                    <a:bodyPr/>
                    <a:lstStyle/>
                    <a:p>
                      <a:r>
                        <a:rPr lang="en-US" sz="1050" kern="1200" dirty="0" smtClean="0">
                          <a:solidFill>
                            <a:schemeClr val="dk1"/>
                          </a:solidFill>
                          <a:effectLst/>
                          <a:latin typeface="+mn-lt"/>
                          <a:ea typeface="+mn-ea"/>
                          <a:cs typeface="+mn-cs"/>
                        </a:rPr>
                        <a:t>School-wide System</a:t>
                      </a:r>
                      <a:r>
                        <a:rPr lang="en-US" sz="1050" dirty="0" smtClean="0">
                          <a:effectLst/>
                        </a:rPr>
                        <a:t> </a:t>
                      </a:r>
                      <a:endParaRPr lang="en-US" sz="1050" dirty="0"/>
                    </a:p>
                  </a:txBody>
                  <a:tcPr marL="84906" marR="84906"/>
                </a:tc>
              </a:tr>
              <a:tr h="370840">
                <a:tc>
                  <a:txBody>
                    <a:bodyPr/>
                    <a:lstStyle/>
                    <a:p>
                      <a:pPr marL="171450" lvl="0" indent="-171450">
                        <a:buFont typeface="Arial"/>
                        <a:buChar char="•"/>
                      </a:pPr>
                      <a:r>
                        <a:rPr lang="en-US" sz="1050" kern="1200" dirty="0" smtClean="0">
                          <a:solidFill>
                            <a:schemeClr val="dk1"/>
                          </a:solidFill>
                          <a:effectLst/>
                          <a:latin typeface="+mn-lt"/>
                          <a:ea typeface="+mn-ea"/>
                          <a:cs typeface="+mn-cs"/>
                        </a:rPr>
                        <a:t>More than 35% of referrals come from non-classroom settings</a:t>
                      </a:r>
                    </a:p>
                    <a:p>
                      <a:pPr marL="171450" lvl="0" indent="-171450">
                        <a:buFont typeface="Arial"/>
                        <a:buChar char="•"/>
                      </a:pPr>
                      <a:r>
                        <a:rPr lang="en-US" sz="1050" kern="1200" dirty="0" smtClean="0">
                          <a:solidFill>
                            <a:schemeClr val="dk1"/>
                          </a:solidFill>
                          <a:effectLst/>
                          <a:latin typeface="+mn-lt"/>
                          <a:ea typeface="+mn-ea"/>
                          <a:cs typeface="+mn-cs"/>
                        </a:rPr>
                        <a:t>There are more than 15% of students receiving referrals from non-classroom settings</a:t>
                      </a:r>
                    </a:p>
                  </a:txBody>
                  <a:tcPr marL="84906" marR="84906"/>
                </a:tc>
                <a:tc>
                  <a:txBody>
                    <a:bodyPr/>
                    <a:lstStyle/>
                    <a:p>
                      <a:r>
                        <a:rPr lang="en-US" sz="1050" kern="1200" dirty="0" smtClean="0">
                          <a:solidFill>
                            <a:schemeClr val="dk1"/>
                          </a:solidFill>
                          <a:effectLst/>
                          <a:latin typeface="+mn-lt"/>
                          <a:ea typeface="+mn-ea"/>
                          <a:cs typeface="+mn-cs"/>
                        </a:rPr>
                        <a:t>Non-Classroom</a:t>
                      </a:r>
                    </a:p>
                    <a:p>
                      <a:r>
                        <a:rPr lang="en-US" sz="1050" kern="1200" dirty="0" smtClean="0">
                          <a:solidFill>
                            <a:schemeClr val="dk1"/>
                          </a:solidFill>
                          <a:effectLst/>
                          <a:latin typeface="+mn-lt"/>
                          <a:ea typeface="+mn-ea"/>
                          <a:cs typeface="+mn-cs"/>
                        </a:rPr>
                        <a:t>Setting Specific System</a:t>
                      </a:r>
                      <a:r>
                        <a:rPr lang="en-US" sz="1050" dirty="0" smtClean="0">
                          <a:effectLst/>
                        </a:rPr>
                        <a:t> </a:t>
                      </a:r>
                      <a:endParaRPr lang="en-US" sz="1050" dirty="0"/>
                    </a:p>
                  </a:txBody>
                  <a:tcPr marL="84906" marR="84906"/>
                </a:tc>
              </a:tr>
              <a:tr h="370840">
                <a:tc>
                  <a:txBody>
                    <a:bodyPr/>
                    <a:lstStyle/>
                    <a:p>
                      <a:pPr marL="171450" lvl="0" indent="-171450">
                        <a:buFont typeface="Arial"/>
                        <a:buChar char="•"/>
                      </a:pPr>
                      <a:r>
                        <a:rPr lang="en-US" sz="1050" kern="1200" dirty="0" smtClean="0">
                          <a:solidFill>
                            <a:schemeClr val="dk1"/>
                          </a:solidFill>
                          <a:effectLst/>
                          <a:latin typeface="+mn-lt"/>
                          <a:ea typeface="+mn-ea"/>
                          <a:cs typeface="+mn-cs"/>
                        </a:rPr>
                        <a:t>More than 50% of referrals come from the classroom</a:t>
                      </a:r>
                    </a:p>
                    <a:p>
                      <a:pPr marL="171450" lvl="0" indent="-171450">
                        <a:buFont typeface="Arial"/>
                        <a:buChar char="•"/>
                      </a:pPr>
                      <a:r>
                        <a:rPr lang="en-US" sz="1050" kern="1200" dirty="0" smtClean="0">
                          <a:solidFill>
                            <a:schemeClr val="dk1"/>
                          </a:solidFill>
                          <a:effectLst/>
                          <a:latin typeface="+mn-lt"/>
                          <a:ea typeface="+mn-ea"/>
                          <a:cs typeface="+mn-cs"/>
                        </a:rPr>
                        <a:t>More than 40% of referrals come from less than 10% of classrooms</a:t>
                      </a:r>
                    </a:p>
                  </a:txBody>
                  <a:tcPr marL="84906" marR="84906"/>
                </a:tc>
                <a:tc>
                  <a:txBody>
                    <a:bodyPr/>
                    <a:lstStyle/>
                    <a:p>
                      <a:pPr marL="0" marR="0" algn="l">
                        <a:spcBef>
                          <a:spcPts val="0"/>
                        </a:spcBef>
                        <a:spcAft>
                          <a:spcPts val="0"/>
                        </a:spcAft>
                      </a:pPr>
                      <a:r>
                        <a:rPr lang="en-US" sz="1050" dirty="0" smtClean="0">
                          <a:effectLst/>
                          <a:latin typeface="Times New Roman"/>
                          <a:ea typeface="Times New Roman"/>
                        </a:rPr>
                        <a:t>Classroom </a:t>
                      </a:r>
                      <a:r>
                        <a:rPr lang="en-US" sz="1050" dirty="0">
                          <a:effectLst/>
                          <a:latin typeface="Times New Roman"/>
                          <a:ea typeface="Times New Roman"/>
                        </a:rPr>
                        <a:t>System</a:t>
                      </a:r>
                    </a:p>
                  </a:txBody>
                  <a:tcPr marL="63679" marR="63679" marT="0" marB="0"/>
                </a:tc>
              </a:tr>
              <a:tr h="370840">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050" kern="1200" dirty="0" smtClean="0">
                          <a:solidFill>
                            <a:schemeClr val="dk1"/>
                          </a:solidFill>
                          <a:effectLst/>
                          <a:latin typeface="+mn-lt"/>
                          <a:ea typeface="+mn-ea"/>
                          <a:cs typeface="+mn-cs"/>
                        </a:rPr>
                        <a:t>More than 10-15 students receive more than 10 office discipline referrals</a:t>
                      </a:r>
                    </a:p>
                  </a:txBody>
                  <a:tcPr marL="84906" marR="84906"/>
                </a:tc>
                <a:tc>
                  <a:txBody>
                    <a:bodyPr/>
                    <a:lstStyle/>
                    <a:p>
                      <a:r>
                        <a:rPr lang="en-US" sz="1050" kern="1200" dirty="0" smtClean="0">
                          <a:solidFill>
                            <a:schemeClr val="dk1"/>
                          </a:solidFill>
                          <a:effectLst/>
                          <a:latin typeface="+mn-lt"/>
                          <a:ea typeface="+mn-ea"/>
                          <a:cs typeface="+mn-cs"/>
                        </a:rPr>
                        <a:t>Targeted Group Interventions</a:t>
                      </a:r>
                      <a:r>
                        <a:rPr lang="en-US" sz="1050" dirty="0" smtClean="0">
                          <a:effectLst/>
                        </a:rPr>
                        <a:t> </a:t>
                      </a:r>
                      <a:endParaRPr lang="en-US" sz="1050" dirty="0"/>
                    </a:p>
                  </a:txBody>
                  <a:tcPr marL="84906" marR="84906"/>
                </a:tc>
              </a:tr>
              <a:tr h="370840">
                <a:tc>
                  <a:txBody>
                    <a:bodyPr/>
                    <a:lstStyle/>
                    <a:p>
                      <a:pPr marL="171450" lvl="0" indent="-171450">
                        <a:buFont typeface="Arial"/>
                        <a:buChar char="•"/>
                      </a:pPr>
                      <a:r>
                        <a:rPr lang="en-US" sz="1050" b="0" kern="1200" dirty="0" smtClean="0">
                          <a:solidFill>
                            <a:schemeClr val="dk1"/>
                          </a:solidFill>
                          <a:effectLst/>
                          <a:latin typeface="+mn-lt"/>
                          <a:ea typeface="+mn-ea"/>
                          <a:cs typeface="+mn-cs"/>
                        </a:rPr>
                        <a:t>Less than 10 students receive more than 10 office discipline referrals</a:t>
                      </a:r>
                    </a:p>
                    <a:p>
                      <a:pPr marL="171450" lvl="0" indent="-171450">
                        <a:buFont typeface="Arial"/>
                        <a:buChar char="•"/>
                      </a:pPr>
                      <a:r>
                        <a:rPr lang="en-US" sz="1050" b="0" kern="1200" dirty="0" smtClean="0">
                          <a:solidFill>
                            <a:schemeClr val="dk1"/>
                          </a:solidFill>
                          <a:effectLst/>
                          <a:latin typeface="+mn-lt"/>
                          <a:ea typeface="+mn-ea"/>
                          <a:cs typeface="+mn-cs"/>
                        </a:rPr>
                        <a:t>Less than 10 students continue the same rate of referrals after receiving targeted group support</a:t>
                      </a:r>
                    </a:p>
                    <a:p>
                      <a:pPr marL="171450" lvl="0" indent="-171450">
                        <a:buFont typeface="Arial"/>
                        <a:buChar char="•"/>
                      </a:pPr>
                      <a:r>
                        <a:rPr lang="en-US" sz="1050" b="0" kern="1200" dirty="0" smtClean="0">
                          <a:solidFill>
                            <a:schemeClr val="dk1"/>
                          </a:solidFill>
                          <a:effectLst/>
                          <a:latin typeface="+mn-lt"/>
                          <a:ea typeface="+mn-ea"/>
                          <a:cs typeface="+mn-cs"/>
                        </a:rPr>
                        <a:t>A small number of students destabilize the overall functioning of school</a:t>
                      </a:r>
                    </a:p>
                  </a:txBody>
                  <a:tcPr marL="84906" marR="84906"/>
                </a:tc>
                <a:tc>
                  <a:txBody>
                    <a:bodyPr/>
                    <a:lstStyle/>
                    <a:p>
                      <a:r>
                        <a:rPr lang="en-US" sz="1050" b="0" kern="1200" dirty="0" smtClean="0">
                          <a:solidFill>
                            <a:schemeClr val="dk1"/>
                          </a:solidFill>
                          <a:effectLst/>
                          <a:latin typeface="+mn-lt"/>
                          <a:ea typeface="+mn-ea"/>
                          <a:cs typeface="+mn-cs"/>
                        </a:rPr>
                        <a:t>Individual Systems</a:t>
                      </a:r>
                    </a:p>
                    <a:p>
                      <a:r>
                        <a:rPr lang="en-US" sz="1050" b="0" kern="1200" dirty="0" smtClean="0">
                          <a:solidFill>
                            <a:schemeClr val="dk1"/>
                          </a:solidFill>
                          <a:effectLst/>
                          <a:latin typeface="+mn-lt"/>
                          <a:ea typeface="+mn-ea"/>
                          <a:cs typeface="+mn-cs"/>
                        </a:rPr>
                        <a:t>with Action Team Structure</a:t>
                      </a:r>
                      <a:r>
                        <a:rPr lang="en-US" sz="1050" b="0" dirty="0" smtClean="0">
                          <a:effectLst/>
                        </a:rPr>
                        <a:t> </a:t>
                      </a:r>
                      <a:endParaRPr lang="en-US" sz="1050" b="0" dirty="0"/>
                    </a:p>
                  </a:txBody>
                  <a:tcPr marL="84906" marR="84906"/>
                </a:tc>
              </a:tr>
              <a:tr h="370840">
                <a:tc>
                  <a:txBody>
                    <a:bodyPr/>
                    <a:lstStyle/>
                    <a:p>
                      <a:endParaRPr lang="en-US" dirty="0"/>
                    </a:p>
                  </a:txBody>
                  <a:tcPr marL="84906" marR="84906"/>
                </a:tc>
                <a:tc>
                  <a:txBody>
                    <a:bodyPr/>
                    <a:lstStyle/>
                    <a:p>
                      <a:endParaRPr lang="en-US" dirty="0"/>
                    </a:p>
                  </a:txBody>
                  <a:tcPr marL="84906" marR="84906"/>
                </a:tc>
              </a:tr>
            </a:tbl>
          </a:graphicData>
        </a:graphic>
      </p:graphicFrame>
      <p:sp>
        <p:nvSpPr>
          <p:cNvPr id="5" name="TextBox 4"/>
          <p:cNvSpPr txBox="1"/>
          <p:nvPr/>
        </p:nvSpPr>
        <p:spPr>
          <a:xfrm>
            <a:off x="5990183" y="6323028"/>
            <a:ext cx="2921969" cy="369332"/>
          </a:xfrm>
          <a:prstGeom prst="rect">
            <a:avLst/>
          </a:prstGeom>
          <a:noFill/>
        </p:spPr>
        <p:txBody>
          <a:bodyPr wrap="none" rtlCol="0">
            <a:spAutoFit/>
          </a:bodyPr>
          <a:lstStyle/>
          <a:p>
            <a:r>
              <a:rPr lang="en-US" dirty="0" smtClean="0"/>
              <a:t>Taken from www.pbis.org</a:t>
            </a:r>
            <a:endParaRPr lang="en-US" dirty="0"/>
          </a:p>
        </p:txBody>
      </p:sp>
    </p:spTree>
    <p:extLst>
      <p:ext uri="{BB962C8B-B14F-4D97-AF65-F5344CB8AC3E}">
        <p14:creationId xmlns:p14="http://schemas.microsoft.com/office/powerpoint/2010/main" xmlns="" val="11498655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prepared by:</a:t>
            </a:r>
            <a:endParaRPr lang="en-US" dirty="0"/>
          </a:p>
        </p:txBody>
      </p:sp>
      <p:sp>
        <p:nvSpPr>
          <p:cNvPr id="3" name="Content Placeholder 2"/>
          <p:cNvSpPr>
            <a:spLocks noGrp="1"/>
          </p:cNvSpPr>
          <p:nvPr>
            <p:ph sz="half" idx="1"/>
          </p:nvPr>
        </p:nvSpPr>
        <p:spPr/>
        <p:txBody>
          <a:bodyPr/>
          <a:lstStyle/>
          <a:p>
            <a:pPr marL="0" indent="0">
              <a:buNone/>
            </a:pPr>
            <a:r>
              <a:rPr lang="en-US" dirty="0"/>
              <a:t>Lori </a:t>
            </a:r>
            <a:r>
              <a:rPr lang="en-US" dirty="0" smtClean="0"/>
              <a:t>Roth, </a:t>
            </a:r>
            <a:r>
              <a:rPr lang="en-US" dirty="0" err="1" smtClean="0"/>
              <a:t>MEd.</a:t>
            </a:r>
            <a:endParaRPr lang="en-US" dirty="0" smtClean="0"/>
          </a:p>
          <a:p>
            <a:pPr marL="0" indent="0">
              <a:buNone/>
            </a:pPr>
            <a:r>
              <a:rPr lang="en-US" dirty="0" smtClean="0"/>
              <a:t>PBIS Data &amp; Implementation Coach</a:t>
            </a:r>
            <a:endParaRPr lang="en-US" dirty="0"/>
          </a:p>
          <a:p>
            <a:pPr marL="0" indent="0">
              <a:buNone/>
            </a:pPr>
            <a:r>
              <a:rPr lang="en-US" dirty="0"/>
              <a:t>Education Consultation Services of Alaska</a:t>
            </a:r>
          </a:p>
          <a:p>
            <a:pPr marL="0" indent="0">
              <a:buNone/>
            </a:pPr>
            <a:r>
              <a:rPr lang="en-US" dirty="0"/>
              <a:t>lroth507@</a:t>
            </a:r>
            <a:r>
              <a:rPr lang="en-US" dirty="0" smtClean="0"/>
              <a:t>gmail.com</a:t>
            </a:r>
            <a:endParaRPr lang="en-US" dirty="0"/>
          </a:p>
        </p:txBody>
      </p:sp>
      <p:sp>
        <p:nvSpPr>
          <p:cNvPr id="4" name="Content Placeholder 3"/>
          <p:cNvSpPr>
            <a:spLocks noGrp="1"/>
          </p:cNvSpPr>
          <p:nvPr>
            <p:ph sz="half" idx="2"/>
          </p:nvPr>
        </p:nvSpPr>
        <p:spPr/>
        <p:txBody>
          <a:bodyPr/>
          <a:lstStyle/>
          <a:p>
            <a:pPr>
              <a:buNone/>
            </a:pPr>
            <a:r>
              <a:rPr lang="en-US" dirty="0" smtClean="0"/>
              <a:t>Sharon Fishel</a:t>
            </a:r>
          </a:p>
          <a:p>
            <a:pPr>
              <a:buNone/>
            </a:pPr>
            <a:r>
              <a:rPr lang="en-US" dirty="0" smtClean="0"/>
              <a:t>State SW-PBS Coordinator</a:t>
            </a:r>
          </a:p>
          <a:p>
            <a:pPr>
              <a:buNone/>
            </a:pPr>
            <a:r>
              <a:rPr lang="en-US" dirty="0" smtClean="0"/>
              <a:t>Alaska Department of Education &amp; Early Development</a:t>
            </a:r>
          </a:p>
          <a:p>
            <a:pPr>
              <a:buNone/>
            </a:pPr>
            <a:r>
              <a:rPr lang="en-US" dirty="0" smtClean="0"/>
              <a:t>Education Specialist II</a:t>
            </a:r>
          </a:p>
          <a:p>
            <a:pPr>
              <a:buNone/>
            </a:pPr>
            <a:r>
              <a:rPr lang="en-US" dirty="0" smtClean="0"/>
              <a:t>Sharon.Fishel@alaska.gov</a:t>
            </a:r>
          </a:p>
          <a:p>
            <a:pPr>
              <a:buNone/>
            </a:pPr>
            <a:r>
              <a:rPr lang="en-US" dirty="0" smtClean="0">
                <a:hlinkClick r:id="rId2"/>
              </a:rPr>
              <a:t>www.education.alaska.gov</a:t>
            </a:r>
            <a:r>
              <a:rPr lang="en-US" dirty="0" smtClean="0"/>
              <a:t> </a:t>
            </a:r>
          </a:p>
          <a:p>
            <a:endParaRPr lang="en-US" dirty="0"/>
          </a:p>
        </p:txBody>
      </p:sp>
    </p:spTree>
    <p:extLst>
      <p:ext uri="{BB962C8B-B14F-4D97-AF65-F5344CB8AC3E}">
        <p14:creationId xmlns="" xmlns:p14="http://schemas.microsoft.com/office/powerpoint/2010/main" val="98898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lstStyle/>
          <a:p>
            <a:pPr algn="ctr">
              <a:buNone/>
            </a:pPr>
            <a:r>
              <a:rPr lang="en-US" sz="3200" dirty="0">
                <a:latin typeface="Calibri" charset="0"/>
                <a:ea typeface="ＭＳ Ｐゴシック" charset="0"/>
                <a:cs typeface="ＭＳ Ｐゴシック" charset="0"/>
              </a:rPr>
              <a:t>School-wide Positive Behavior Support is a district or school</a:t>
            </a:r>
            <a:r>
              <a:rPr lang="ja-JP" altLang="en-US" sz="3200" dirty="0">
                <a:latin typeface="Calibri" charset="0"/>
                <a:ea typeface="ＭＳ Ｐゴシック" charset="0"/>
                <a:cs typeface="ＭＳ Ｐゴシック" charset="0"/>
              </a:rPr>
              <a:t>’</a:t>
            </a:r>
            <a:r>
              <a:rPr lang="en-US" altLang="ja-JP" sz="3200" dirty="0">
                <a:latin typeface="Calibri" charset="0"/>
                <a:ea typeface="ＭＳ Ｐゴシック" charset="0"/>
                <a:cs typeface="ＭＳ Ｐゴシック" charset="0"/>
              </a:rPr>
              <a:t>s process for teaching expected social and behavioral skills so the focus can be on teaching and learning.</a:t>
            </a:r>
          </a:p>
          <a:p>
            <a:endParaRPr lang="en-US" dirty="0">
              <a:latin typeface="Calibri" charset="0"/>
              <a:ea typeface="ＭＳ Ｐゴシック" charset="0"/>
              <a:cs typeface="ＭＳ Ｐゴシック" charset="0"/>
            </a:endParaRPr>
          </a:p>
          <a:p>
            <a:endParaRPr lang="en-US" dirty="0"/>
          </a:p>
        </p:txBody>
      </p:sp>
    </p:spTree>
    <p:extLst>
      <p:ext uri="{BB962C8B-B14F-4D97-AF65-F5344CB8AC3E}">
        <p14:creationId xmlns:p14="http://schemas.microsoft.com/office/powerpoint/2010/main" xmlns="" val="3940491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7239000" cy="1143000"/>
          </a:xfrm>
        </p:spPr>
        <p:txBody>
          <a:bodyPr/>
          <a:lstStyle/>
          <a:p>
            <a:r>
              <a:rPr lang="en-US" sz="3600" dirty="0" smtClean="0"/>
              <a:t>Implementation Steps: Step 5 of “8 Steps”</a:t>
            </a:r>
            <a:endParaRPr lang="en-US" sz="3600" dirty="0"/>
          </a:p>
        </p:txBody>
      </p:sp>
      <p:sp>
        <p:nvSpPr>
          <p:cNvPr id="3" name="Content Placeholder 2"/>
          <p:cNvSpPr>
            <a:spLocks noGrp="1"/>
          </p:cNvSpPr>
          <p:nvPr>
            <p:ph idx="1"/>
          </p:nvPr>
        </p:nvSpPr>
        <p:spPr>
          <a:xfrm>
            <a:off x="381000" y="1371600"/>
            <a:ext cx="8229600" cy="4953000"/>
          </a:xfrm>
        </p:spPr>
        <p:txBody>
          <a:bodyPr>
            <a:normAutofit fontScale="85000" lnSpcReduction="20000"/>
          </a:bodyPr>
          <a:lstStyle/>
          <a:p>
            <a:pPr marL="457200" indent="-457200">
              <a:buFont typeface="+mj-lt"/>
              <a:buAutoNum type="arabicPeriod"/>
            </a:pPr>
            <a:r>
              <a:rPr lang="en-US" sz="2600" dirty="0" smtClean="0"/>
              <a:t>Establish a school-level PBIS Leadership Team</a:t>
            </a:r>
            <a:endParaRPr lang="en-US" dirty="0" smtClean="0"/>
          </a:p>
          <a:p>
            <a:pPr marL="457200" indent="-457200">
              <a:buFont typeface="+mj-lt"/>
              <a:buAutoNum type="arabicPeriod"/>
            </a:pPr>
            <a:r>
              <a:rPr lang="en-US" sz="2600" dirty="0" smtClean="0"/>
              <a:t>School-behavior purpose statement</a:t>
            </a:r>
            <a:endParaRPr lang="en-US" dirty="0" smtClean="0"/>
          </a:p>
          <a:p>
            <a:pPr marL="457200" indent="-457200">
              <a:buFont typeface="+mj-lt"/>
              <a:buAutoNum type="arabicPeriod"/>
            </a:pPr>
            <a:r>
              <a:rPr lang="en-US" sz="2600" dirty="0" smtClean="0"/>
              <a:t>Set of positive expectations and behaviors.</a:t>
            </a:r>
            <a:endParaRPr lang="en-US" dirty="0" smtClean="0"/>
          </a:p>
          <a:p>
            <a:pPr marL="457200" indent="-457200">
              <a:buFont typeface="+mj-lt"/>
              <a:buAutoNum type="arabicPeriod"/>
            </a:pPr>
            <a:r>
              <a:rPr lang="en-US" sz="2900" dirty="0" smtClean="0"/>
              <a:t>Procedures for teaching school-wide expected behaviors</a:t>
            </a:r>
            <a:endParaRPr lang="en-US" dirty="0" smtClean="0"/>
          </a:p>
          <a:p>
            <a:pPr marL="457200" indent="-457200">
              <a:buFont typeface="+mj-lt"/>
              <a:buAutoNum type="arabicPeriod"/>
            </a:pPr>
            <a:r>
              <a:rPr lang="en-US" sz="3400" b="1" dirty="0" smtClean="0"/>
              <a:t>Procedures for teaching classroom wide expected behaviors.</a:t>
            </a:r>
            <a:endParaRPr lang="en-US" dirty="0" smtClean="0"/>
          </a:p>
          <a:p>
            <a:pPr marL="457200" indent="-457200">
              <a:buFont typeface="+mj-lt"/>
              <a:buAutoNum type="arabicPeriod"/>
            </a:pPr>
            <a:r>
              <a:rPr lang="en-US" dirty="0" smtClean="0"/>
              <a:t>Continuum of procedures for encouraging expected behaviors.</a:t>
            </a:r>
          </a:p>
          <a:p>
            <a:pPr marL="457200" indent="-457200">
              <a:buFont typeface="+mj-lt"/>
              <a:buAutoNum type="arabicPeriod"/>
            </a:pPr>
            <a:r>
              <a:rPr lang="en-US" dirty="0" smtClean="0"/>
              <a:t>Continuum of procedures for discouraging rule violations.</a:t>
            </a:r>
          </a:p>
          <a:p>
            <a:pPr marL="457200" indent="-457200">
              <a:buFont typeface="+mj-lt"/>
              <a:buAutoNum type="arabicPeriod"/>
            </a:pPr>
            <a:r>
              <a:rPr lang="en-US" dirty="0" smtClean="0"/>
              <a:t>Procedures for on-going data-based monitoring and evaluation.</a:t>
            </a:r>
          </a:p>
          <a:p>
            <a:pPr>
              <a:buNone/>
            </a:pPr>
            <a:endParaRPr lang="en-US" dirty="0" smtClean="0"/>
          </a:p>
          <a:p>
            <a:endParaRPr lang="en-US" dirty="0"/>
          </a:p>
        </p:txBody>
      </p:sp>
    </p:spTree>
    <p:extLst>
      <p:ext uri="{BB962C8B-B14F-4D97-AF65-F5344CB8AC3E}">
        <p14:creationId xmlns:p14="http://schemas.microsoft.com/office/powerpoint/2010/main" xmlns="" val="1406231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New Roman" charset="0"/>
                <a:ea typeface="ＭＳ Ｐゴシック" charset="0"/>
                <a:cs typeface="ＭＳ Ｐゴシック" charset="0"/>
              </a:rPr>
              <a:t>Why Focus on Classroom Rules?</a:t>
            </a:r>
            <a:endParaRPr lang="en-US" dirty="0"/>
          </a:p>
        </p:txBody>
      </p:sp>
      <p:sp>
        <p:nvSpPr>
          <p:cNvPr id="3" name="Content Placeholder 2"/>
          <p:cNvSpPr>
            <a:spLocks noGrp="1"/>
          </p:cNvSpPr>
          <p:nvPr>
            <p:ph idx="1"/>
          </p:nvPr>
        </p:nvSpPr>
        <p:spPr/>
        <p:txBody>
          <a:bodyPr/>
          <a:lstStyle/>
          <a:p>
            <a:r>
              <a:rPr lang="en-US" dirty="0">
                <a:latin typeface="Times New Roman" charset="0"/>
                <a:ea typeface="ＭＳ Ｐゴシック" charset="0"/>
                <a:cs typeface="ＭＳ Ｐゴシック" charset="0"/>
              </a:rPr>
              <a:t>A dependable system of rules and procedures provides structure for students and helps them be engaged with instructional </a:t>
            </a:r>
            <a:r>
              <a:rPr lang="en-US" dirty="0" smtClean="0">
                <a:latin typeface="Times New Roman" charset="0"/>
                <a:ea typeface="ＭＳ Ｐゴシック" charset="0"/>
                <a:cs typeface="ＭＳ Ｐゴシック" charset="0"/>
              </a:rPr>
              <a:t>tasks</a:t>
            </a:r>
            <a:endParaRPr lang="en-US" sz="1600" dirty="0">
              <a:latin typeface="Times New Roman" charset="0"/>
              <a:ea typeface="ＭＳ Ｐゴシック" charset="0"/>
              <a:cs typeface="ＭＳ Ｐゴシック" charset="0"/>
            </a:endParaRPr>
          </a:p>
          <a:p>
            <a:r>
              <a:rPr lang="en-US" dirty="0">
                <a:latin typeface="Times New Roman" charset="0"/>
                <a:ea typeface="ＭＳ Ｐゴシック" charset="0"/>
                <a:cs typeface="ＭＳ Ｐゴシック" charset="0"/>
              </a:rPr>
              <a:t>Teaching rules and routines to students at the beginning of the year and enforcing them consistently across time increases student academic achievement and task engagement </a:t>
            </a:r>
            <a:r>
              <a:rPr lang="en-US" sz="1600" dirty="0">
                <a:latin typeface="Times New Roman" charset="0"/>
                <a:ea typeface="ＭＳ Ｐゴシック" charset="0"/>
                <a:cs typeface="ＭＳ Ｐゴシック" charset="0"/>
              </a:rPr>
              <a:t>(</a:t>
            </a:r>
            <a:r>
              <a:rPr lang="en-US" sz="1600" dirty="0" err="1">
                <a:latin typeface="Times New Roman" charset="0"/>
                <a:ea typeface="ＭＳ Ｐゴシック" charset="0"/>
                <a:cs typeface="ＭＳ Ｐゴシック" charset="0"/>
              </a:rPr>
              <a:t>Evertson</a:t>
            </a:r>
            <a:r>
              <a:rPr lang="en-US" sz="1600" dirty="0">
                <a:latin typeface="Times New Roman" charset="0"/>
                <a:ea typeface="ＭＳ Ｐゴシック" charset="0"/>
                <a:cs typeface="ＭＳ Ｐゴシック" charset="0"/>
              </a:rPr>
              <a:t> &amp; </a:t>
            </a:r>
            <a:r>
              <a:rPr lang="en-US" sz="1600" dirty="0" err="1">
                <a:latin typeface="Times New Roman" charset="0"/>
                <a:ea typeface="ＭＳ Ｐゴシック" charset="0"/>
                <a:cs typeface="ＭＳ Ｐゴシック" charset="0"/>
              </a:rPr>
              <a:t>Emer</a:t>
            </a:r>
            <a:r>
              <a:rPr lang="en-US" sz="1600" dirty="0">
                <a:latin typeface="Times New Roman" charset="0"/>
                <a:ea typeface="ＭＳ Ｐゴシック" charset="0"/>
                <a:cs typeface="ＭＳ Ｐゴシック" charset="0"/>
              </a:rPr>
              <a:t>, 1982; Johnson, Stoner &amp; Green, 1996)</a:t>
            </a:r>
          </a:p>
          <a:p>
            <a:r>
              <a:rPr lang="en-US" dirty="0">
                <a:latin typeface="Times New Roman" charset="0"/>
                <a:ea typeface="ＭＳ Ｐゴシック" charset="0"/>
                <a:cs typeface="ＭＳ Ｐゴシック" charset="0"/>
              </a:rPr>
              <a:t>Clearly stating expectations and consistently supporting them lends credibility to a teacher</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authority </a:t>
            </a:r>
            <a:r>
              <a:rPr lang="en-US" altLang="ja-JP" sz="1600" dirty="0">
                <a:latin typeface="Times New Roman" charset="0"/>
                <a:ea typeface="ＭＳ Ｐゴシック" charset="0"/>
                <a:cs typeface="ＭＳ Ｐゴシック" charset="0"/>
              </a:rPr>
              <a:t>(Good &amp; </a:t>
            </a:r>
            <a:r>
              <a:rPr lang="en-US" altLang="ja-JP" sz="1600" dirty="0" err="1">
                <a:latin typeface="Times New Roman" charset="0"/>
                <a:ea typeface="ＭＳ Ｐゴシック" charset="0"/>
                <a:cs typeface="ＭＳ Ｐゴシック" charset="0"/>
              </a:rPr>
              <a:t>Brophy</a:t>
            </a:r>
            <a:r>
              <a:rPr lang="en-US" altLang="ja-JP" sz="1600" dirty="0">
                <a:latin typeface="Times New Roman" charset="0"/>
                <a:ea typeface="ＭＳ Ｐゴシック" charset="0"/>
                <a:cs typeface="ＭＳ Ｐゴシック" charset="0"/>
              </a:rPr>
              <a:t>, 2000)</a:t>
            </a:r>
          </a:p>
          <a:p>
            <a:endParaRPr lang="en-US" dirty="0"/>
          </a:p>
        </p:txBody>
      </p:sp>
    </p:spTree>
    <p:extLst>
      <p:ext uri="{BB962C8B-B14F-4D97-AF65-F5344CB8AC3E}">
        <p14:creationId xmlns:p14="http://schemas.microsoft.com/office/powerpoint/2010/main" xmlns="" val="1197713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New Roman" charset="0"/>
                <a:ea typeface="ＭＳ Ｐゴシック" charset="0"/>
                <a:cs typeface="ＭＳ Ｐゴシック" charset="0"/>
              </a:rPr>
              <a:t>What are Expectations and Rules?</a:t>
            </a:r>
            <a:endParaRPr lang="en-US" dirty="0"/>
          </a:p>
        </p:txBody>
      </p:sp>
      <p:sp>
        <p:nvSpPr>
          <p:cNvPr id="3" name="Content Placeholder 2"/>
          <p:cNvSpPr>
            <a:spLocks noGrp="1"/>
          </p:cNvSpPr>
          <p:nvPr>
            <p:ph idx="1"/>
          </p:nvPr>
        </p:nvSpPr>
        <p:spPr/>
        <p:txBody>
          <a:bodyPr/>
          <a:lstStyle/>
          <a:p>
            <a:pPr>
              <a:lnSpc>
                <a:spcPct val="90000"/>
              </a:lnSpc>
            </a:pPr>
            <a:r>
              <a:rPr lang="en-US" dirty="0">
                <a:latin typeface="Times New Roman" charset="0"/>
                <a:ea typeface="ＭＳ Ｐゴシック" charset="0"/>
                <a:cs typeface="ＭＳ Ｐゴシック" charset="0"/>
              </a:rPr>
              <a:t>Expectations are outcomes</a:t>
            </a:r>
          </a:p>
          <a:p>
            <a:pPr>
              <a:lnSpc>
                <a:spcPct val="90000"/>
              </a:lnSpc>
            </a:pPr>
            <a:r>
              <a:rPr lang="en-US" dirty="0">
                <a:latin typeface="Times New Roman" charset="0"/>
                <a:ea typeface="ＭＳ Ｐゴシック" charset="0"/>
                <a:cs typeface="ＭＳ Ｐゴシック" charset="0"/>
              </a:rPr>
              <a:t>Rules are the specific criteria for meeting expectation outcomes</a:t>
            </a:r>
          </a:p>
          <a:p>
            <a:pPr>
              <a:lnSpc>
                <a:spcPct val="90000"/>
              </a:lnSpc>
            </a:pPr>
            <a:r>
              <a:rPr lang="en-US" dirty="0">
                <a:latin typeface="Times New Roman" charset="0"/>
                <a:ea typeface="ＭＳ Ｐゴシック" charset="0"/>
                <a:cs typeface="ＭＳ Ｐゴシック" charset="0"/>
              </a:rPr>
              <a:t>Rules identify and define concepts of acceptable behavior</a:t>
            </a:r>
          </a:p>
          <a:p>
            <a:pPr>
              <a:lnSpc>
                <a:spcPct val="90000"/>
              </a:lnSpc>
            </a:pPr>
            <a:r>
              <a:rPr lang="en-US" dirty="0">
                <a:latin typeface="Times New Roman" charset="0"/>
                <a:ea typeface="ＭＳ Ｐゴシック" charset="0"/>
                <a:cs typeface="ＭＳ Ｐゴシック" charset="0"/>
              </a:rPr>
              <a:t>Use of expectations and rules provides a guideline for students to monitor their own behavior and they remind and motivate students to meet certain standards</a:t>
            </a:r>
          </a:p>
          <a:p>
            <a:endParaRPr lang="en-US" dirty="0"/>
          </a:p>
        </p:txBody>
      </p:sp>
    </p:spTree>
    <p:extLst>
      <p:ext uri="{BB962C8B-B14F-4D97-AF65-F5344CB8AC3E}">
        <p14:creationId xmlns:p14="http://schemas.microsoft.com/office/powerpoint/2010/main" xmlns="" val="2437222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NE Leadership team presentation">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08DA1AC-25E6-4B26-8A3D-23AC8839F8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HNE Leadership team presentation.thmx</Template>
  <TotalTime>2220</TotalTime>
  <Words>2965</Words>
  <Application>Microsoft Office PowerPoint</Application>
  <PresentationFormat>On-screen Show (4:3)</PresentationFormat>
  <Paragraphs>494</Paragraphs>
  <Slides>55</Slides>
  <Notes>24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HNE Leadership team presentation</vt:lpstr>
      <vt:lpstr> </vt:lpstr>
      <vt:lpstr>Day 2 Participants will:</vt:lpstr>
      <vt:lpstr>Slide 3</vt:lpstr>
      <vt:lpstr>Slide 4</vt:lpstr>
      <vt:lpstr>Slide 5</vt:lpstr>
      <vt:lpstr>Did you know?</vt:lpstr>
      <vt:lpstr>Implementation Steps: Step 5 of “8 Steps”</vt:lpstr>
      <vt:lpstr>Why Focus on Classroom Rules?</vt:lpstr>
      <vt:lpstr>What are Expectations and Rules?</vt:lpstr>
      <vt:lpstr>Guidelines for Writing Classroom Rules</vt:lpstr>
      <vt:lpstr>Other Considerations…</vt:lpstr>
      <vt:lpstr>Expectations and Rules Example…</vt:lpstr>
      <vt:lpstr>Classroom rule writing activity </vt:lpstr>
      <vt:lpstr>Did you know……</vt:lpstr>
      <vt:lpstr>Classroom Rules/Expectations</vt:lpstr>
      <vt:lpstr>Schedule for teaching Classroom Rules</vt:lpstr>
      <vt:lpstr>Slide 17</vt:lpstr>
      <vt:lpstr>Implementation Steps: Step 6 of “8 Steps”</vt:lpstr>
      <vt:lpstr>What do we know…</vt:lpstr>
      <vt:lpstr>School wide formal recognition….</vt:lpstr>
      <vt:lpstr>Example #1</vt:lpstr>
      <vt:lpstr>Encourage Expected Behaviors</vt:lpstr>
      <vt:lpstr>Types of reward systems</vt:lpstr>
      <vt:lpstr>Many schools use a ticket system</vt:lpstr>
      <vt:lpstr>Slide 25</vt:lpstr>
      <vt:lpstr>Work session 1 overview</vt:lpstr>
      <vt:lpstr>Implementation Steps: 7 of “8 Steps”</vt:lpstr>
      <vt:lpstr>Violation System</vt:lpstr>
      <vt:lpstr>Slide 29</vt:lpstr>
      <vt:lpstr>Why Operationally defined?</vt:lpstr>
      <vt:lpstr>Is this operationally defined?</vt:lpstr>
      <vt:lpstr>Why an Office Discipline Referral Form</vt:lpstr>
      <vt:lpstr>Sample ODR</vt:lpstr>
      <vt:lpstr>Violation Procedure</vt:lpstr>
      <vt:lpstr>Insert District ODR</vt:lpstr>
      <vt:lpstr>Insert District Flow Chart</vt:lpstr>
      <vt:lpstr>Review District Operationally defined Definitions with Staff</vt:lpstr>
      <vt:lpstr>Implementation Steps: 8 of “8 Steps”</vt:lpstr>
      <vt:lpstr>Slide 39</vt:lpstr>
      <vt:lpstr>DATA</vt:lpstr>
      <vt:lpstr>Data based decision-making logic</vt:lpstr>
      <vt:lpstr>Data-Based Decision Making</vt:lpstr>
      <vt:lpstr>Why Collect Discipline Information?</vt:lpstr>
      <vt:lpstr>Data Base Development</vt:lpstr>
      <vt:lpstr>District Data Systems Should</vt:lpstr>
      <vt:lpstr>Data based Decision Making Reports</vt:lpstr>
      <vt:lpstr>Slide 47</vt:lpstr>
      <vt:lpstr>Slide 48</vt:lpstr>
      <vt:lpstr>Slide 49</vt:lpstr>
      <vt:lpstr>Slide 50</vt:lpstr>
      <vt:lpstr>Slide 51</vt:lpstr>
      <vt:lpstr>Our Goal:  Decision-Making System</vt:lpstr>
      <vt:lpstr>Decision making questions to consider</vt:lpstr>
      <vt:lpstr>Sample Decision Rules</vt:lpstr>
      <vt:lpstr>Presentation prepared by:</vt:lpstr>
    </vt:vector>
  </TitlesOfParts>
  <Company>DEC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Sjfishel</dc:creator>
  <cp:lastModifiedBy>Sjfishel</cp:lastModifiedBy>
  <cp:revision>133</cp:revision>
  <dcterms:created xsi:type="dcterms:W3CDTF">2012-04-17T21:19:16Z</dcterms:created>
  <dcterms:modified xsi:type="dcterms:W3CDTF">2012-10-05T21:15:27Z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TC019169599991</vt:lpwstr>
  </property>
</Properties>
</file>